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309" r:id="rId3"/>
    <p:sldId id="310" r:id="rId4"/>
    <p:sldId id="311" r:id="rId5"/>
    <p:sldId id="327" r:id="rId6"/>
    <p:sldId id="312" r:id="rId7"/>
    <p:sldId id="326" r:id="rId8"/>
    <p:sldId id="314" r:id="rId9"/>
    <p:sldId id="315" r:id="rId10"/>
    <p:sldId id="316" r:id="rId11"/>
    <p:sldId id="322" r:id="rId12"/>
    <p:sldId id="328" r:id="rId13"/>
    <p:sldId id="329" r:id="rId14"/>
    <p:sldId id="319" r:id="rId15"/>
    <p:sldId id="320" r:id="rId16"/>
    <p:sldId id="317" r:id="rId17"/>
    <p:sldId id="321" r:id="rId18"/>
    <p:sldId id="325" r:id="rId19"/>
    <p:sldId id="30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C6C4"/>
    <a:srgbClr val="FFFFCC"/>
    <a:srgbClr val="AF00DB"/>
    <a:srgbClr val="FFFFFF"/>
    <a:srgbClr val="000000"/>
    <a:srgbClr val="2B2B2D"/>
    <a:srgbClr val="080808"/>
    <a:srgbClr val="181818"/>
    <a:srgbClr val="21212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6" d="100"/>
          <a:sy n="96" d="100"/>
        </p:scale>
        <p:origin x="366" y="90"/>
      </p:cViewPr>
      <p:guideLst>
        <p:guide orient="horz" pos="2160"/>
        <p:guide pos="3840"/>
      </p:guideLst>
    </p:cSldViewPr>
  </p:slideViewPr>
  <p:notesTextViewPr>
    <p:cViewPr>
      <p:scale>
        <a:sx n="1" d="1"/>
        <a:sy n="1" d="1"/>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question to the students – see if they have any interesting ideas.</a:t>
            </a:r>
          </a:p>
          <a:p>
            <a:endParaRPr lang="en-US" dirty="0"/>
          </a:p>
          <a:p>
            <a:r>
              <a:rPr lang="en-US" dirty="0"/>
              <a:t>Pictured: </a:t>
            </a:r>
            <a:r>
              <a:rPr lang="en-US" dirty="0" err="1"/>
              <a:t>Pokemon</a:t>
            </a:r>
            <a:r>
              <a:rPr lang="en-US" dirty="0"/>
              <a:t> cards, marbles, barbie dolls</a:t>
            </a:r>
          </a:p>
          <a:p>
            <a:r>
              <a:rPr lang="en-US" dirty="0"/>
              <a:t>Other ideas: Stamps, Coins, cans, art, sports memorabilia, hats, shoes, albums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426217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bit about selection sort. This is what the code along activity will actually use, so it is perhaps the most important algorithm to cover.</a:t>
            </a:r>
          </a:p>
          <a:p>
            <a:endParaRPr lang="en-US" dirty="0"/>
          </a:p>
          <a:p>
            <a:r>
              <a:rPr lang="en-US" dirty="0"/>
              <a:t>Explain the example list, and walk through the basic steps.</a:t>
            </a:r>
          </a:p>
          <a:p>
            <a:endParaRPr lang="en-US" dirty="0"/>
          </a:p>
          <a:p>
            <a:r>
              <a:rPr lang="en-US" dirty="0"/>
              <a:t>Show the visualization of how it works.</a:t>
            </a:r>
          </a:p>
          <a:p>
            <a:endParaRPr lang="en-US" dirty="0"/>
          </a:p>
          <a:p>
            <a:r>
              <a:rPr lang="en-US" dirty="0"/>
              <a:t>Talk through the pseudocode a bit – this will be useful for the code-along.</a:t>
            </a:r>
          </a:p>
          <a:p>
            <a:endParaRPr lang="en-US" dirty="0"/>
          </a:p>
          <a:p>
            <a:r>
              <a:rPr lang="en-US" dirty="0"/>
              <a:t>Mention the time complexity – it’s not very fast, but it works on small lists.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3300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quicksort. It is a quicker way, but it’s more complex</a:t>
            </a:r>
          </a:p>
          <a:p>
            <a:endParaRPr lang="en-US" dirty="0"/>
          </a:p>
          <a:p>
            <a:r>
              <a:rPr lang="en-US" dirty="0"/>
              <a:t>Walk through the basic steps.</a:t>
            </a:r>
          </a:p>
          <a:p>
            <a:endParaRPr lang="en-US" dirty="0"/>
          </a:p>
          <a:p>
            <a:r>
              <a:rPr lang="en-US" dirty="0"/>
              <a:t>Show the visualization of how it works.</a:t>
            </a:r>
          </a:p>
          <a:p>
            <a:endParaRPr lang="en-US" dirty="0"/>
          </a:p>
          <a:p>
            <a:r>
              <a:rPr lang="en-US" dirty="0"/>
              <a:t>Talk through the pseudocode a bit.</a:t>
            </a:r>
          </a:p>
          <a:p>
            <a:endParaRPr lang="en-US" dirty="0"/>
          </a:p>
          <a:p>
            <a:r>
              <a:rPr lang="en-US" dirty="0"/>
              <a:t>Mention the time complexity – it’s significantly faster than selection sort.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05879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merge sort. This is another popular method. Divide and Conquer!</a:t>
            </a:r>
          </a:p>
          <a:p>
            <a:endParaRPr lang="en-US" dirty="0"/>
          </a:p>
          <a:p>
            <a:r>
              <a:rPr lang="en-US" dirty="0"/>
              <a:t>Walk through the basic steps. Explain that “Merging” a list is quicker because the </a:t>
            </a:r>
            <a:r>
              <a:rPr lang="en-US" dirty="0" err="1"/>
              <a:t>sublists</a:t>
            </a:r>
            <a:r>
              <a:rPr lang="en-US" dirty="0"/>
              <a:t> are already in order, it simply needs to compare the first two elements</a:t>
            </a:r>
          </a:p>
          <a:p>
            <a:endParaRPr lang="en-US" dirty="0"/>
          </a:p>
          <a:p>
            <a:r>
              <a:rPr lang="en-US" dirty="0"/>
              <a:t>Show the visualization of how it works. This may require some waiting to show the interesting part of the sort.</a:t>
            </a:r>
          </a:p>
          <a:p>
            <a:endParaRPr lang="en-US" dirty="0"/>
          </a:p>
          <a:p>
            <a:r>
              <a:rPr lang="en-US" dirty="0"/>
              <a:t>Talk through the pseudocode a bit. It’s a little tough to explain, hopefully the visualization makes more sense.</a:t>
            </a:r>
          </a:p>
          <a:p>
            <a:endParaRPr lang="en-US" dirty="0"/>
          </a:p>
          <a:p>
            <a:r>
              <a:rPr lang="en-US" dirty="0"/>
              <a:t>Mention the time complexity – it’s about the same as quicksort. Technically quicksort is n squared (in the worst case), so this has that advantage – but it depends on the data set.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4249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35284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cover some sorting algorithms that have no practical usefulness whatsoever.</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78325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is just for fun: go over </a:t>
            </a:r>
            <a:r>
              <a:rPr lang="en-US" dirty="0" err="1"/>
              <a:t>bogosort</a:t>
            </a:r>
            <a:r>
              <a:rPr lang="en-US" dirty="0"/>
              <a:t>. First go through the normal </a:t>
            </a:r>
            <a:r>
              <a:rPr lang="en-US" dirty="0" err="1"/>
              <a:t>bogosort</a:t>
            </a:r>
            <a:r>
              <a:rPr lang="en-US" dirty="0"/>
              <a:t>/</a:t>
            </a:r>
            <a:r>
              <a:rPr lang="en-US" dirty="0" err="1"/>
              <a:t>permutationsort</a:t>
            </a:r>
            <a:r>
              <a:rPr lang="en-US" dirty="0"/>
              <a:t> algorithm. Then, consider the “many worlds” interpretation of quantum mechanics.</a:t>
            </a:r>
          </a:p>
          <a:p>
            <a:endParaRPr lang="en-US" dirty="0"/>
          </a:p>
          <a:p>
            <a:r>
              <a:rPr lang="en-US" dirty="0"/>
              <a:t>Basically, there are infinite worlds, and every piece of quantum information that is unobserved can have any value. Go through the quantum </a:t>
            </a:r>
            <a:r>
              <a:rPr lang="en-US" dirty="0" err="1"/>
              <a:t>bogosort</a:t>
            </a:r>
            <a:r>
              <a:rPr lang="en-US" dirty="0"/>
              <a:t> algorithm.</a:t>
            </a:r>
          </a:p>
          <a:p>
            <a:endParaRPr lang="en-US" dirty="0"/>
          </a:p>
          <a:p>
            <a:r>
              <a:rPr lang="en-US" dirty="0"/>
              <a:t>The idea is simply to randomize the list, and expect that in some universes, the list will be sorted. All other universes do not need to exist, and can be destroyed. Remaining universes contain sorted lists.</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55610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one is also just for fun. It kind of works, but it breaks down when it has to scale (like several things in computer science).</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74326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collections in Python. We will focus on lists and dictionaries.</a:t>
            </a:r>
          </a:p>
          <a:p>
            <a:endParaRPr lang="en-US" dirty="0"/>
          </a:p>
          <a:p>
            <a:r>
              <a:rPr lang="en-US" dirty="0"/>
              <a:t>Tuples and Sets are other data types in Python, but we will not discuss them.</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7301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lines of code that create a list, update it, and access values from it. Students should be familiar with lists, and the syntax in python is very similar to C# and JavaScript. The biggest difference is using “append”, but it works just like “push” or “add”.</a:t>
            </a:r>
          </a:p>
          <a:p>
            <a:endParaRPr lang="en-US" dirty="0"/>
          </a:p>
          <a:p>
            <a:r>
              <a:rPr lang="en-US" dirty="0"/>
              <a:t>Make sure to ask the students for values along the way.</a:t>
            </a:r>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62156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the </a:t>
            </a:r>
            <a:r>
              <a:rPr lang="en-US" b="1" dirty="0"/>
              <a:t>for</a:t>
            </a:r>
            <a:r>
              <a:rPr lang="en-US" b="0" dirty="0"/>
              <a:t> loop works in Python. It works like a </a:t>
            </a:r>
            <a:r>
              <a:rPr lang="en-US" b="1" dirty="0"/>
              <a:t>foreach</a:t>
            </a:r>
            <a:r>
              <a:rPr lang="en-US" b="0" dirty="0"/>
              <a:t> loop in other languages. Start with an example: a list contains two </a:t>
            </a:r>
            <a:r>
              <a:rPr lang="en-US" b="0" dirty="0" err="1"/>
              <a:t>pokemon</a:t>
            </a:r>
            <a:r>
              <a:rPr lang="en-US" b="0" dirty="0"/>
              <a:t>. The program loops through each (setting the variable as “poke”) and then prints it. The output is the values in the list.</a:t>
            </a:r>
          </a:p>
          <a:p>
            <a:endParaRPr lang="en-US" b="0" dirty="0"/>
          </a:p>
          <a:p>
            <a:r>
              <a:rPr lang="en-US" b="0" dirty="0"/>
              <a:t>The syntax is </a:t>
            </a:r>
            <a:r>
              <a:rPr lang="en-US" b="1" dirty="0"/>
              <a:t>for</a:t>
            </a:r>
            <a:r>
              <a:rPr lang="en-US" b="0" dirty="0"/>
              <a:t> … </a:t>
            </a:r>
            <a:r>
              <a:rPr lang="en-US" b="1" dirty="0"/>
              <a:t>in</a:t>
            </a:r>
            <a:r>
              <a:rPr lang="en-US" b="0" dirty="0"/>
              <a:t> … :</a:t>
            </a:r>
          </a:p>
          <a:p>
            <a:r>
              <a:rPr lang="en-US" b="0" dirty="0"/>
              <a:t>The loop sets the &lt;var&gt; keyword to the current value in the list (until it reaches the end of the list)</a:t>
            </a:r>
            <a:endParaRPr lang="en-US" b="1" dirty="0"/>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35864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dictionaries through the concept of English dictionaries: each </a:t>
            </a:r>
            <a:r>
              <a:rPr lang="en-US" i="1" dirty="0"/>
              <a:t>word</a:t>
            </a:r>
            <a:r>
              <a:rPr lang="en-US" i="0" dirty="0"/>
              <a:t> has a </a:t>
            </a:r>
            <a:r>
              <a:rPr lang="en-US" i="1" dirty="0"/>
              <a:t>definition. </a:t>
            </a:r>
            <a:r>
              <a:rPr lang="en-US" i="0" dirty="0"/>
              <a:t>Ask the students for some word definitions, then reveal the answers.</a:t>
            </a:r>
          </a:p>
          <a:p>
            <a:endParaRPr lang="en-US" i="0" dirty="0"/>
          </a:p>
          <a:p>
            <a:r>
              <a:rPr lang="en-US" i="0" dirty="0"/>
              <a:t>Similar to a physical dictionary, in a Python dictionary, each key has a value. For example, a </a:t>
            </a:r>
            <a:r>
              <a:rPr lang="en-US" i="0" dirty="0" err="1"/>
              <a:t>pokemon</a:t>
            </a:r>
            <a:r>
              <a:rPr lang="en-US" i="0" dirty="0"/>
              <a:t> could be stored in a Python dictionary by mapping </a:t>
            </a:r>
            <a:r>
              <a:rPr lang="en-US" i="1" dirty="0"/>
              <a:t>properties</a:t>
            </a:r>
            <a:r>
              <a:rPr lang="en-US" i="0" dirty="0"/>
              <a:t> to values. </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23949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the </a:t>
            </a:r>
            <a:r>
              <a:rPr lang="en-US" b="1" dirty="0"/>
              <a:t>pika = { }</a:t>
            </a:r>
            <a:r>
              <a:rPr lang="en-US" b="0" dirty="0"/>
              <a:t> block will </a:t>
            </a:r>
            <a:r>
              <a:rPr lang="en-US" b="0" i="1" dirty="0"/>
              <a:t>create</a:t>
            </a:r>
            <a:r>
              <a:rPr lang="en-US" b="0" i="0" dirty="0"/>
              <a:t> a new dictionary named </a:t>
            </a:r>
            <a:r>
              <a:rPr lang="en-US" b="1" i="0" dirty="0"/>
              <a:t>pika</a:t>
            </a:r>
            <a:r>
              <a:rPr lang="en-US" b="0" i="0" dirty="0"/>
              <a:t>. The dictionary will have two key-value pairs: </a:t>
            </a:r>
            <a:r>
              <a:rPr lang="en-US" b="1" i="0" dirty="0"/>
              <a:t>type -&gt; electric</a:t>
            </a:r>
            <a:r>
              <a:rPr lang="en-US" b="0" i="0" dirty="0"/>
              <a:t> and </a:t>
            </a:r>
            <a:r>
              <a:rPr lang="en-US" b="1" i="0" dirty="0"/>
              <a:t>name -&gt; Pikachu</a:t>
            </a:r>
            <a:r>
              <a:rPr lang="en-US" b="0" i="0" dirty="0"/>
              <a:t>.</a:t>
            </a:r>
          </a:p>
          <a:p>
            <a:endParaRPr lang="en-US" b="0" i="0" dirty="0"/>
          </a:p>
          <a:p>
            <a:r>
              <a:rPr lang="en-US" b="0" i="0" dirty="0"/>
              <a:t>Setting the “hp” key to a value of 50 will add it to the “pika” dictionary.</a:t>
            </a:r>
          </a:p>
          <a:p>
            <a:endParaRPr lang="en-US" b="0" i="0" dirty="0"/>
          </a:p>
          <a:p>
            <a:r>
              <a:rPr lang="en-US" b="0" i="0" dirty="0"/>
              <a:t>Accessing the “name” key will return the value, and store it in the “me” variable.</a:t>
            </a:r>
          </a:p>
          <a:p>
            <a:endParaRPr lang="en-US" b="0" i="0" dirty="0"/>
          </a:p>
          <a:p>
            <a:r>
              <a:rPr lang="en-US" b="0" i="0" dirty="0"/>
              <a:t>Printing out a message will use the “me” variable.</a:t>
            </a:r>
          </a:p>
          <a:p>
            <a:endParaRPr lang="en-US" b="0" i="0" dirty="0"/>
          </a:p>
          <a:p>
            <a:r>
              <a:rPr lang="en-US" b="0" i="0" dirty="0"/>
              <a:t>Printing out the whole “pika” dictionary will display all the key-value pairs.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41944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talked about some data structures… but how can we use them?</a:t>
            </a:r>
          </a:p>
          <a:p>
            <a:endParaRPr lang="en-US" dirty="0"/>
          </a:p>
          <a:p>
            <a:r>
              <a:rPr lang="en-US" dirty="0"/>
              <a:t>Show the animation – sorting the letters of the word ALGORITHM alphabetically.</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271808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an algorithm is. Show the dictionary definition, and explain a little bit about algorithms. Emphasize that algorithms are </a:t>
            </a:r>
            <a:r>
              <a:rPr lang="en-US" i="1" dirty="0"/>
              <a:t>theory</a:t>
            </a:r>
            <a:r>
              <a:rPr lang="en-US" i="0" dirty="0"/>
              <a:t> that can be </a:t>
            </a:r>
            <a:r>
              <a:rPr lang="en-US" i="1" dirty="0"/>
              <a:t>implemented</a:t>
            </a:r>
            <a:r>
              <a:rPr lang="en-US" b="1" i="1" dirty="0"/>
              <a:t>. </a:t>
            </a:r>
          </a:p>
          <a:p>
            <a:endParaRPr lang="en-US" b="1" i="1" dirty="0"/>
          </a:p>
          <a:p>
            <a:r>
              <a:rPr lang="en-US" b="1" i="1" dirty="0"/>
              <a:t>Algorithms themselves are not code; however, developers write code USING algorithms.</a:t>
            </a:r>
          </a:p>
          <a:p>
            <a:endParaRPr lang="en-US" b="1" i="1" dirty="0"/>
          </a:p>
          <a:p>
            <a:r>
              <a:rPr lang="en-US" b="0" i="0" dirty="0"/>
              <a:t>Ask students if they can name any data structures (hint: we just talked about two)</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2129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basic idea of a sorting algorithm. Note that students will not have to come up with their own algorithms for sorting – they will just be using existing algorithms.</a:t>
            </a:r>
          </a:p>
          <a:p>
            <a:endParaRPr lang="en-US" dirty="0"/>
          </a:p>
          <a:p>
            <a:r>
              <a:rPr lang="en-US" dirty="0"/>
              <a:t>Reference: https://en.wikipedia.org/wiki/Sorting_algorithm</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72492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1/14/2021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1/14/2021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1/14/2021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1/14/2021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1/14/2021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January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1/14/2021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m4yVlPqeZwo?start=1380&amp;feature=oembed" TargetMode="External"/><Relationship Id="rId5" Type="http://schemas.openxmlformats.org/officeDocument/2006/relationships/image" Target="../media/image18.gif"/><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wiki.c2.com/?QuantumBogoSo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000" dirty="0"/>
              <a:t>Collections</a:t>
            </a:r>
          </a:p>
        </p:txBody>
      </p:sp>
      <p:sp>
        <p:nvSpPr>
          <p:cNvPr id="3" name="Subtitle 2"/>
          <p:cNvSpPr>
            <a:spLocks noGrp="1"/>
          </p:cNvSpPr>
          <p:nvPr>
            <p:ph type="subTitle" idx="1"/>
          </p:nvPr>
        </p:nvSpPr>
        <p:spPr>
          <a:xfrm>
            <a:off x="381000" y="3429000"/>
            <a:ext cx="5562741" cy="553998"/>
          </a:xfrm>
        </p:spPr>
        <p:txBody>
          <a:bodyPr/>
          <a:lstStyle/>
          <a:p>
            <a:r>
              <a:rPr lang="en-US" dirty="0"/>
              <a:t>Hy-Tech Club: Python 201</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D953-9BFC-4A79-A062-D11AB2FB14C4}"/>
              </a:ext>
            </a:extLst>
          </p:cNvPr>
          <p:cNvSpPr>
            <a:spLocks noGrp="1"/>
          </p:cNvSpPr>
          <p:nvPr>
            <p:ph type="title"/>
          </p:nvPr>
        </p:nvSpPr>
        <p:spPr/>
        <p:txBody>
          <a:bodyPr/>
          <a:lstStyle/>
          <a:p>
            <a:r>
              <a:rPr lang="en-US" dirty="0"/>
              <a:t>List Sorting Algorithms</a:t>
            </a:r>
          </a:p>
        </p:txBody>
      </p:sp>
      <p:sp>
        <p:nvSpPr>
          <p:cNvPr id="3" name="Content Placeholder 2">
            <a:extLst>
              <a:ext uri="{FF2B5EF4-FFF2-40B4-BE49-F238E27FC236}">
                <a16:creationId xmlns:a16="http://schemas.microsoft.com/office/drawing/2014/main" id="{3E17C36B-6297-4F63-BC09-7DA09A7130AD}"/>
              </a:ext>
            </a:extLst>
          </p:cNvPr>
          <p:cNvSpPr>
            <a:spLocks noGrp="1"/>
          </p:cNvSpPr>
          <p:nvPr>
            <p:ph idx="1"/>
          </p:nvPr>
        </p:nvSpPr>
        <p:spPr>
          <a:xfrm>
            <a:off x="381000" y="1143000"/>
            <a:ext cx="11430000" cy="3429000"/>
          </a:xfrm>
        </p:spPr>
        <p:txBody>
          <a:bodyPr>
            <a:normAutofit/>
          </a:bodyPr>
          <a:lstStyle/>
          <a:p>
            <a:r>
              <a:rPr lang="en-US" dirty="0"/>
              <a:t>Algorithms that </a:t>
            </a:r>
            <a:r>
              <a:rPr lang="en-US" b="1" dirty="0"/>
              <a:t>sort lists</a:t>
            </a:r>
            <a:r>
              <a:rPr lang="en-US" dirty="0"/>
              <a:t> are fundamental in computer science</a:t>
            </a:r>
          </a:p>
          <a:p>
            <a:pPr lvl="1"/>
            <a:r>
              <a:rPr lang="en-US" dirty="0"/>
              <a:t>If you decide to pursue a degree in CS, you will see sorting algorithms</a:t>
            </a:r>
          </a:p>
          <a:p>
            <a:r>
              <a:rPr lang="en-US" dirty="0"/>
              <a:t>The goal is to put elements of a </a:t>
            </a:r>
            <a:r>
              <a:rPr lang="en-US" i="1" dirty="0"/>
              <a:t>list</a:t>
            </a:r>
            <a:r>
              <a:rPr lang="en-US" dirty="0"/>
              <a:t> in a certain </a:t>
            </a:r>
            <a:r>
              <a:rPr lang="en-US" i="1" dirty="0"/>
              <a:t>order</a:t>
            </a:r>
          </a:p>
          <a:p>
            <a:r>
              <a:rPr lang="en-US" dirty="0"/>
              <a:t>The efficiency of these algorithms are very important</a:t>
            </a:r>
          </a:p>
          <a:p>
            <a:pPr lvl="1"/>
            <a:r>
              <a:rPr lang="en-US" dirty="0"/>
              <a:t>This is referred to as </a:t>
            </a:r>
            <a:r>
              <a:rPr lang="en-US" i="1" dirty="0"/>
              <a:t>computational complexity</a:t>
            </a:r>
            <a:r>
              <a:rPr lang="en-US" dirty="0"/>
              <a:t> or </a:t>
            </a:r>
            <a:r>
              <a:rPr lang="en-US" i="1" dirty="0"/>
              <a:t>time complexity</a:t>
            </a:r>
            <a:endParaRPr lang="en-US" dirty="0"/>
          </a:p>
          <a:p>
            <a:r>
              <a:rPr lang="en-US" dirty="0"/>
              <a:t>There are dozens of sorting algorithms out there – examples:</a:t>
            </a:r>
          </a:p>
        </p:txBody>
      </p:sp>
      <p:pic>
        <p:nvPicPr>
          <p:cNvPr id="4098" name="Picture 2" descr="Sorting Algorithms Visualized - Album on Imgur">
            <a:extLst>
              <a:ext uri="{FF2B5EF4-FFF2-40B4-BE49-F238E27FC236}">
                <a16:creationId xmlns:a16="http://schemas.microsoft.com/office/drawing/2014/main" id="{69959854-B233-452D-8393-F8C2F53242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4429916"/>
            <a:ext cx="2171700" cy="22480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06001DD-BC3B-4E10-BFA3-32E4927FCCD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433380"/>
            <a:ext cx="3847860" cy="22445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1F4E29E-3127-4282-8665-74FB24EE9ED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010150" y="4436844"/>
            <a:ext cx="3847860" cy="224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03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anim calcmode="lin" valueType="num">
                                      <p:cBhvr>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anim calcmode="lin" valueType="num">
                                      <p:cBhvr>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anim calcmode="lin" valueType="num">
                                      <p:cBhvr>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102"/>
                                        </p:tgtEl>
                                        <p:attrNameLst>
                                          <p:attrName>style.visibility</p:attrName>
                                        </p:attrNameLst>
                                      </p:cBhvr>
                                      <p:to>
                                        <p:strVal val="visible"/>
                                      </p:to>
                                    </p:set>
                                    <p:animEffect transition="in" filter="fade">
                                      <p:cBhvr>
                                        <p:cTn id="45" dur="500"/>
                                        <p:tgtEl>
                                          <p:spTgt spid="4102"/>
                                        </p:tgtEl>
                                      </p:cBhvr>
                                    </p:animEffect>
                                  </p:childTnLst>
                                </p:cTn>
                              </p:par>
                              <p:par>
                                <p:cTn id="46" presetID="10" presetClass="entr" presetSubtype="0"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fade">
                                      <p:cBhvr>
                                        <p:cTn id="48" dur="500"/>
                                        <p:tgtEl>
                                          <p:spTgt spid="4104"/>
                                        </p:tgtEl>
                                      </p:cBhvr>
                                    </p:animEffect>
                                  </p:childTnLst>
                                </p:cTn>
                              </p:par>
                              <p:par>
                                <p:cTn id="49" presetID="10" presetClass="entr" presetSubtype="0" fill="hold" nodeType="withEffect">
                                  <p:stCondLst>
                                    <p:cond delay="0"/>
                                  </p:stCondLst>
                                  <p:childTnLst>
                                    <p:set>
                                      <p:cBhvr>
                                        <p:cTn id="50" dur="1" fill="hold">
                                          <p:stCondLst>
                                            <p:cond delay="0"/>
                                          </p:stCondLst>
                                        </p:cTn>
                                        <p:tgtEl>
                                          <p:spTgt spid="4098"/>
                                        </p:tgtEl>
                                        <p:attrNameLst>
                                          <p:attrName>style.visibility</p:attrName>
                                        </p:attrNameLst>
                                      </p:cBhvr>
                                      <p:to>
                                        <p:strVal val="visible"/>
                                      </p:to>
                                    </p:set>
                                    <p:animEffect transition="in" filter="fade">
                                      <p:cBhvr>
                                        <p:cTn id="5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Selection Sort – a doable implementation</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3138488"/>
            <a:ext cx="6743700" cy="1828800"/>
          </a:xfrm>
        </p:spPr>
        <p:txBody>
          <a:bodyPr>
            <a:normAutofit fontScale="92500"/>
          </a:bodyPr>
          <a:lstStyle/>
          <a:p>
            <a:pPr marL="571500" indent="-514350">
              <a:buAutoNum type="arabicPeriod"/>
            </a:pPr>
            <a:r>
              <a:rPr lang="en-US" dirty="0"/>
              <a:t>Find the smallest value index in the list</a:t>
            </a:r>
          </a:p>
          <a:p>
            <a:pPr marL="571500" indent="-514350">
              <a:buAutoNum type="arabicPeriod"/>
            </a:pPr>
            <a:r>
              <a:rPr lang="en-US" dirty="0"/>
              <a:t>Swap that value with the current element</a:t>
            </a:r>
          </a:p>
          <a:p>
            <a:pPr marL="571500" indent="-514350">
              <a:buAutoNum type="arabicPeriod"/>
            </a:pPr>
            <a:r>
              <a:rPr lang="en-US" dirty="0"/>
              <a:t>Repeat with the rest of the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533776"/>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3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Get remaining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Find min element in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Swap current with min</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029200"/>
            <a:ext cx="4343400" cy="14763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5400" i="1" dirty="0">
                <a:solidFill>
                  <a:schemeClr val="tx1"/>
                </a:solidFill>
                <a:latin typeface="Times New Roman" panose="02020603050405020304" pitchFamily="18" charset="0"/>
                <a:ea typeface="Segoe UI" pitchFamily="34" charset="0"/>
                <a:cs typeface="Times New Roman" panose="02020603050405020304" pitchFamily="18" charset="0"/>
              </a:rPr>
              <a:t>n</a:t>
            </a:r>
            <a:r>
              <a:rPr lang="en-US" sz="5400" i="1" baseline="30000" dirty="0">
                <a:solidFill>
                  <a:schemeClr val="tx1"/>
                </a:solidFill>
                <a:latin typeface="Times New Roman" panose="02020603050405020304" pitchFamily="18" charset="0"/>
                <a:ea typeface="Segoe UI" pitchFamily="34" charset="0"/>
                <a:cs typeface="Times New Roman" panose="02020603050405020304" pitchFamily="18" charset="0"/>
              </a:rPr>
              <a:t>2</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A5D60637-8900-4735-BDAF-29C50F445660}"/>
              </a:ext>
            </a:extLst>
          </p:cNvPr>
          <p:cNvSpPr txBox="1"/>
          <p:nvPr/>
        </p:nvSpPr>
        <p:spPr>
          <a:xfrm>
            <a:off x="1076471" y="1158168"/>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10, 5, 8, 3, 2, 9, 4</a:t>
            </a:r>
          </a:p>
        </p:txBody>
      </p:sp>
      <p:sp>
        <p:nvSpPr>
          <p:cNvPr id="11" name="Rectangle 10">
            <a:extLst>
              <a:ext uri="{FF2B5EF4-FFF2-40B4-BE49-F238E27FC236}">
                <a16:creationId xmlns:a16="http://schemas.microsoft.com/office/drawing/2014/main" id="{CF62C0B0-CFDD-4ACD-B966-547332E92171}"/>
              </a:ext>
            </a:extLst>
          </p:cNvPr>
          <p:cNvSpPr/>
          <p:nvPr/>
        </p:nvSpPr>
        <p:spPr bwMode="auto">
          <a:xfrm>
            <a:off x="4210050" y="1328064"/>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5A76DBB-DD29-4C7F-8236-C51D58C7C15C}"/>
              </a:ext>
            </a:extLst>
          </p:cNvPr>
          <p:cNvSpPr txBox="1"/>
          <p:nvPr/>
        </p:nvSpPr>
        <p:spPr>
          <a:xfrm>
            <a:off x="1048762" y="2112817"/>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2, 5, 8, 3, </a:t>
            </a:r>
            <a:r>
              <a:rPr lang="en-US" sz="4800" b="1" dirty="0">
                <a:gradFill>
                  <a:gsLst>
                    <a:gs pos="2917">
                      <a:schemeClr val="tx1"/>
                    </a:gs>
                    <a:gs pos="30000">
                      <a:schemeClr val="tx1"/>
                    </a:gs>
                  </a:gsLst>
                  <a:lin ang="5400000" scaled="0"/>
                </a:gradFill>
              </a:rPr>
              <a:t>10</a:t>
            </a:r>
            <a:r>
              <a:rPr lang="en-US" sz="4800" dirty="0">
                <a:gradFill>
                  <a:gsLst>
                    <a:gs pos="2917">
                      <a:schemeClr val="tx1"/>
                    </a:gs>
                    <a:gs pos="30000">
                      <a:schemeClr val="tx1"/>
                    </a:gs>
                  </a:gsLst>
                  <a:lin ang="5400000" scaled="0"/>
                </a:gradFill>
              </a:rPr>
              <a:t>, 9, 4</a:t>
            </a:r>
          </a:p>
        </p:txBody>
      </p:sp>
      <p:sp>
        <p:nvSpPr>
          <p:cNvPr id="14" name="Rectangle 13">
            <a:extLst>
              <a:ext uri="{FF2B5EF4-FFF2-40B4-BE49-F238E27FC236}">
                <a16:creationId xmlns:a16="http://schemas.microsoft.com/office/drawing/2014/main" id="{9EE51860-4F88-46D8-A05C-C678DFFE6C10}"/>
              </a:ext>
            </a:extLst>
          </p:cNvPr>
          <p:cNvSpPr/>
          <p:nvPr/>
        </p:nvSpPr>
        <p:spPr bwMode="auto">
          <a:xfrm>
            <a:off x="1121498" y="2277039"/>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ADA05B9-55D1-4A93-88FA-7F7F09DBF630}"/>
              </a:ext>
            </a:extLst>
          </p:cNvPr>
          <p:cNvSpPr/>
          <p:nvPr/>
        </p:nvSpPr>
        <p:spPr bwMode="auto">
          <a:xfrm>
            <a:off x="1810041" y="2277039"/>
            <a:ext cx="4285959" cy="655106"/>
          </a:xfrm>
          <a:prstGeom prst="rect">
            <a:avLst/>
          </a:prstGeom>
          <a:noFill/>
          <a:ln w="508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2"/>
              </a:solidFill>
              <a:ea typeface="Segoe UI" pitchFamily="34" charset="0"/>
              <a:cs typeface="Segoe UI" pitchFamily="34" charset="0"/>
            </a:endParaRPr>
          </a:p>
        </p:txBody>
      </p:sp>
      <p:pic>
        <p:nvPicPr>
          <p:cNvPr id="18" name="Picture 2">
            <a:extLst>
              <a:ext uri="{FF2B5EF4-FFF2-40B4-BE49-F238E27FC236}">
                <a16:creationId xmlns:a16="http://schemas.microsoft.com/office/drawing/2014/main" id="{4E77DECE-61F7-4185-A1A6-42B1700EAD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15260" y="4832821"/>
            <a:ext cx="3204224" cy="186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215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anim calcmode="lin" valueType="num">
                                      <p:cBhvr>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anim calcmode="lin" valueType="num">
                                      <p:cBhvr>
                                        <p:cTn id="4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10" grpId="0"/>
      <p:bldP spid="11" grpId="0" animBg="1"/>
      <p:bldP spid="13" grpId="0"/>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Quicksort – a quicker method</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Pick a “pivot” element from the list</a:t>
            </a:r>
          </a:p>
          <a:p>
            <a:pPr marL="571500" indent="-514350">
              <a:buAutoNum type="arabicPeriod"/>
            </a:pPr>
            <a:r>
              <a:rPr lang="en-US" dirty="0"/>
              <a:t>Put all smaller elements in a </a:t>
            </a:r>
            <a:r>
              <a:rPr lang="en-US" dirty="0" err="1"/>
              <a:t>sublist</a:t>
            </a:r>
            <a:endParaRPr lang="en-US" dirty="0"/>
          </a:p>
          <a:p>
            <a:pPr marL="571500" indent="-514350">
              <a:buAutoNum type="arabicPeriod"/>
            </a:pPr>
            <a:r>
              <a:rPr lang="en-US" dirty="0"/>
              <a:t>Put all larger elements in another </a:t>
            </a:r>
            <a:r>
              <a:rPr lang="en-US" dirty="0" err="1"/>
              <a:t>sublist</a:t>
            </a:r>
            <a:endParaRPr lang="en-US" dirty="0"/>
          </a:p>
          <a:p>
            <a:pPr marL="571500" indent="-514350">
              <a:buAutoNum type="arabicPeriod"/>
            </a:pPr>
            <a:r>
              <a:rPr lang="en-US" dirty="0"/>
              <a:t>Sort </a:t>
            </a:r>
            <a:r>
              <a:rPr lang="en-US" dirty="0" err="1"/>
              <a:t>sublists</a:t>
            </a:r>
            <a:r>
              <a:rPr lang="en-US" dirty="0"/>
              <a:t> using Quicksort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Choose a random element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Create two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 (A, B)</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If current &gt;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Else:</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B</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Sort A and B, placing p between them</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a:extLst>
              <a:ext uri="{FF2B5EF4-FFF2-40B4-BE49-F238E27FC236}">
                <a16:creationId xmlns:a16="http://schemas.microsoft.com/office/drawing/2014/main" id="{14AA9029-D022-4082-9A4E-065AB704202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6230" y="3429000"/>
            <a:ext cx="4263570" cy="325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2"/>
                                        </p:tgtEl>
                                        <p:attrNameLst>
                                          <p:attrName>style.visibility</p:attrName>
                                        </p:attrNameLst>
                                      </p:cBhvr>
                                      <p:to>
                                        <p:strVal val="visible"/>
                                      </p:to>
                                    </p:set>
                                    <p:animEffect transition="in" filter="fade">
                                      <p:cBhvr>
                                        <p:cTn id="35" dur="500"/>
                                        <p:tgtEl>
                                          <p:spTgt spid="71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Merge sort – divide and conquer</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Split the list into one-item lists</a:t>
            </a:r>
          </a:p>
          <a:p>
            <a:pPr marL="571500" indent="-514350">
              <a:buAutoNum type="arabicPeriod"/>
            </a:pPr>
            <a:r>
              <a:rPr lang="en-US" dirty="0"/>
              <a:t>Merge each list in order</a:t>
            </a:r>
          </a:p>
          <a:p>
            <a:pPr marL="914400" lvl="1" indent="-514350">
              <a:buAutoNum type="arabicPeriod"/>
            </a:pPr>
            <a:r>
              <a:rPr lang="en-US" dirty="0"/>
              <a:t>Compare the first two elements</a:t>
            </a:r>
          </a:p>
          <a:p>
            <a:pPr marL="914400" lvl="1" indent="-514350">
              <a:buAutoNum type="arabicPeriod"/>
            </a:pPr>
            <a:r>
              <a:rPr lang="en-US" dirty="0"/>
              <a:t>Add the smallest one to the merged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Split the list into single-element </a:t>
            </a:r>
            <a:r>
              <a:rPr lang="en-US" sz="2000" b="1" dirty="0" err="1">
                <a:solidFill>
                  <a:srgbClr val="59C6C4"/>
                </a:solidFill>
                <a:latin typeface="Consolas" panose="020B0609020204030204" pitchFamily="49" charset="0"/>
                <a:ea typeface="Segoe UI" pitchFamily="34" charset="0"/>
                <a:cs typeface="Segoe UI" pitchFamily="34" charset="0"/>
              </a:rPr>
              <a:t>sublists</a:t>
            </a: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each pair of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Make merged list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Merge the lists: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Compare first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t>
            </a:r>
            <a:r>
              <a:rPr lang="en-US" sz="2000" b="1" dirty="0" err="1">
                <a:solidFill>
                  <a:srgbClr val="59C6C4"/>
                </a:solidFill>
                <a:latin typeface="Consolas" panose="020B0609020204030204" pitchFamily="49" charset="0"/>
                <a:ea typeface="Segoe UI" pitchFamily="34" charset="0"/>
                <a:cs typeface="Segoe UI" pitchFamily="34" charset="0"/>
              </a:rPr>
              <a:t>A.add</a:t>
            </a:r>
            <a:r>
              <a:rPr lang="en-US" sz="2000" b="1" dirty="0">
                <a:solidFill>
                  <a:srgbClr val="59C6C4"/>
                </a:solidFill>
                <a:latin typeface="Consolas" panose="020B0609020204030204" pitchFamily="49" charset="0"/>
                <a:ea typeface="Segoe UI" pitchFamily="34" charset="0"/>
                <a:cs typeface="Segoe UI" pitchFamily="34" charset="0"/>
              </a:rPr>
              <a:t>(smaller element)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Repeat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Repeat</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Sorting a list (merge sort) - GIF on Imgur">
            <a:extLst>
              <a:ext uri="{FF2B5EF4-FFF2-40B4-BE49-F238E27FC236}">
                <a16:creationId xmlns:a16="http://schemas.microsoft.com/office/drawing/2014/main" id="{1EB61927-7B42-4157-BCCD-826F935DEE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 y="3581400"/>
            <a:ext cx="6393873" cy="281067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70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7A67-2C3C-4FD3-9399-D2EF3947EB44}"/>
              </a:ext>
            </a:extLst>
          </p:cNvPr>
          <p:cNvSpPr>
            <a:spLocks noGrp="1"/>
          </p:cNvSpPr>
          <p:nvPr>
            <p:ph type="title"/>
          </p:nvPr>
        </p:nvSpPr>
        <p:spPr/>
        <p:txBody>
          <a:bodyPr/>
          <a:lstStyle/>
          <a:p>
            <a:r>
              <a:rPr lang="en-US" dirty="0"/>
              <a:t>Bubble Sort – a primitive algorithm</a:t>
            </a:r>
          </a:p>
        </p:txBody>
      </p:sp>
      <p:pic>
        <p:nvPicPr>
          <p:cNvPr id="6" name="Online Media 5" title="Innovation Agenda | Barack Obama | Talks at Google">
            <a:hlinkClick r:id="" action="ppaction://media"/>
            <a:extLst>
              <a:ext uri="{FF2B5EF4-FFF2-40B4-BE49-F238E27FC236}">
                <a16:creationId xmlns:a16="http://schemas.microsoft.com/office/drawing/2014/main" id="{524AC1C0-110C-4CBE-8FAC-2915631605B5}"/>
              </a:ext>
            </a:extLst>
          </p:cNvPr>
          <p:cNvPicPr>
            <a:picLocks noGrp="1" noRot="1" noChangeAspect="1"/>
          </p:cNvPicPr>
          <p:nvPr>
            <p:ph idx="1"/>
            <a:videoFile r:link="rId1"/>
          </p:nvPr>
        </p:nvPicPr>
        <p:blipFill>
          <a:blip r:embed="rId4"/>
          <a:stretch>
            <a:fillRect/>
          </a:stretch>
        </p:blipFill>
        <p:spPr>
          <a:xfrm>
            <a:off x="5486400" y="1371600"/>
            <a:ext cx="6324600" cy="4743450"/>
          </a:xfrm>
          <a:prstGeom prst="rect">
            <a:avLst/>
          </a:prstGeom>
        </p:spPr>
      </p:pic>
      <p:pic>
        <p:nvPicPr>
          <p:cNvPr id="5122" name="Picture 2">
            <a:extLst>
              <a:ext uri="{FF2B5EF4-FFF2-40B4-BE49-F238E27FC236}">
                <a16:creationId xmlns:a16="http://schemas.microsoft.com/office/drawing/2014/main" id="{7A592CE1-A882-4E91-B04D-746B04E3E96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250045"/>
            <a:ext cx="4914900" cy="2867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17DE7A-9AE6-440A-9775-CAF55F377D82}"/>
              </a:ext>
            </a:extLst>
          </p:cNvPr>
          <p:cNvSpPr txBox="1"/>
          <p:nvPr/>
        </p:nvSpPr>
        <p:spPr>
          <a:xfrm>
            <a:off x="381000" y="1288473"/>
            <a:ext cx="4914900"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of the earliest sorts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Compares every element to find maximum, then repeat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Ultimately very slow</a:t>
            </a:r>
          </a:p>
        </p:txBody>
      </p:sp>
    </p:spTree>
    <p:extLst>
      <p:ext uri="{BB962C8B-B14F-4D97-AF65-F5344CB8AC3E}">
        <p14:creationId xmlns:p14="http://schemas.microsoft.com/office/powerpoint/2010/main" val="263735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B9E6-6EDA-4A65-BD6A-C6EEBF188683}"/>
              </a:ext>
            </a:extLst>
          </p:cNvPr>
          <p:cNvSpPr>
            <a:spLocks noGrp="1"/>
          </p:cNvSpPr>
          <p:nvPr>
            <p:ph type="title"/>
          </p:nvPr>
        </p:nvSpPr>
        <p:spPr>
          <a:xfrm>
            <a:off x="609600" y="3073518"/>
            <a:ext cx="10972800" cy="710964"/>
          </a:xfrm>
        </p:spPr>
        <p:txBody>
          <a:bodyPr/>
          <a:lstStyle/>
          <a:p>
            <a:r>
              <a:rPr lang="en-US" dirty="0"/>
              <a:t>Rabbit hole: Dumb sorting</a:t>
            </a:r>
          </a:p>
        </p:txBody>
      </p:sp>
    </p:spTree>
    <p:extLst>
      <p:ext uri="{BB962C8B-B14F-4D97-AF65-F5344CB8AC3E}">
        <p14:creationId xmlns:p14="http://schemas.microsoft.com/office/powerpoint/2010/main" val="1261167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2C8E-0A07-4582-ADB0-34FD6D66FA52}"/>
              </a:ext>
            </a:extLst>
          </p:cNvPr>
          <p:cNvSpPr>
            <a:spLocks noGrp="1"/>
          </p:cNvSpPr>
          <p:nvPr>
            <p:ph type="title"/>
          </p:nvPr>
        </p:nvSpPr>
        <p:spPr/>
        <p:txBody>
          <a:bodyPr/>
          <a:lstStyle/>
          <a:p>
            <a:r>
              <a:rPr lang="en-US" dirty="0" err="1">
                <a:solidFill>
                  <a:schemeClr val="tx1">
                    <a:lumMod val="50000"/>
                  </a:schemeClr>
                </a:solidFill>
              </a:rPr>
              <a:t>Bogosort</a:t>
            </a:r>
            <a:r>
              <a:rPr lang="en-US" dirty="0">
                <a:solidFill>
                  <a:schemeClr val="tx1">
                    <a:lumMod val="50000"/>
                  </a:schemeClr>
                </a:solidFill>
              </a:rPr>
              <a:t> / permutation sort / stupid sort …</a:t>
            </a:r>
          </a:p>
        </p:txBody>
      </p:sp>
      <p:sp>
        <p:nvSpPr>
          <p:cNvPr id="4" name="Content Placeholder 3">
            <a:extLst>
              <a:ext uri="{FF2B5EF4-FFF2-40B4-BE49-F238E27FC236}">
                <a16:creationId xmlns:a16="http://schemas.microsoft.com/office/drawing/2014/main" id="{1B416DBA-CFE3-48D4-B214-F90BAEC5DA58}"/>
              </a:ext>
            </a:extLst>
          </p:cNvPr>
          <p:cNvSpPr>
            <a:spLocks noGrp="1"/>
          </p:cNvSpPr>
          <p:nvPr>
            <p:ph idx="1"/>
          </p:nvPr>
        </p:nvSpPr>
        <p:spPr>
          <a:xfrm>
            <a:off x="381000" y="1143000"/>
            <a:ext cx="5934792" cy="2400300"/>
          </a:xfrm>
        </p:spPr>
        <p:txBody>
          <a:bodyPr>
            <a:normAutofit lnSpcReduction="10000"/>
          </a:bodyPr>
          <a:lstStyle/>
          <a:p>
            <a:r>
              <a:rPr lang="en-US" dirty="0">
                <a:solidFill>
                  <a:schemeClr val="bg1"/>
                </a:solidFill>
              </a:rPr>
              <a:t>Check if the list is already sorted</a:t>
            </a:r>
          </a:p>
          <a:p>
            <a:pPr lvl="1"/>
            <a:r>
              <a:rPr lang="en-US" dirty="0">
                <a:solidFill>
                  <a:schemeClr val="bg1"/>
                </a:solidFill>
              </a:rPr>
              <a:t>If it is, we’re done!</a:t>
            </a:r>
          </a:p>
          <a:p>
            <a:pPr lvl="1"/>
            <a:r>
              <a:rPr lang="en-US" dirty="0">
                <a:solidFill>
                  <a:schemeClr val="bg1"/>
                </a:solidFill>
              </a:rPr>
              <a:t>If it’s not, randomize the order</a:t>
            </a:r>
          </a:p>
          <a:p>
            <a:pPr lvl="2"/>
            <a:r>
              <a:rPr lang="en-US" dirty="0">
                <a:solidFill>
                  <a:schemeClr val="bg1"/>
                </a:solidFill>
              </a:rPr>
              <a:t>Repeat until list is sorted!</a:t>
            </a:r>
          </a:p>
          <a:p>
            <a:r>
              <a:rPr lang="en-US" dirty="0">
                <a:solidFill>
                  <a:schemeClr val="bg1"/>
                </a:solidFill>
              </a:rPr>
              <a:t>But quantum computing is faster…</a:t>
            </a:r>
          </a:p>
        </p:txBody>
      </p:sp>
      <p:grpSp>
        <p:nvGrpSpPr>
          <p:cNvPr id="10" name="Group 9">
            <a:extLst>
              <a:ext uri="{FF2B5EF4-FFF2-40B4-BE49-F238E27FC236}">
                <a16:creationId xmlns:a16="http://schemas.microsoft.com/office/drawing/2014/main" id="{0D36776E-5A40-479F-AE27-A16E902691B3}"/>
              </a:ext>
            </a:extLst>
          </p:cNvPr>
          <p:cNvGrpSpPr/>
          <p:nvPr/>
        </p:nvGrpSpPr>
        <p:grpSpPr>
          <a:xfrm>
            <a:off x="266699" y="3438524"/>
            <a:ext cx="6049093" cy="2943226"/>
            <a:chOff x="266699" y="3438524"/>
            <a:chExt cx="6049093" cy="2943226"/>
          </a:xfrm>
        </p:grpSpPr>
        <p:pic>
          <p:nvPicPr>
            <p:cNvPr id="6" name="Picture 5">
              <a:extLst>
                <a:ext uri="{FF2B5EF4-FFF2-40B4-BE49-F238E27FC236}">
                  <a16:creationId xmlns:a16="http://schemas.microsoft.com/office/drawing/2014/main" id="{BE813F26-6DB5-4872-89B8-023064469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12" y="3438524"/>
              <a:ext cx="5911080" cy="2943225"/>
            </a:xfrm>
            <a:prstGeom prst="rect">
              <a:avLst/>
            </a:prstGeom>
          </p:spPr>
        </p:pic>
        <p:sp>
          <p:nvSpPr>
            <p:cNvPr id="7" name="TextBox 6">
              <a:extLst>
                <a:ext uri="{FF2B5EF4-FFF2-40B4-BE49-F238E27FC236}">
                  <a16:creationId xmlns:a16="http://schemas.microsoft.com/office/drawing/2014/main" id="{54695E4B-32DF-4A26-BCB4-A73116221100}"/>
                </a:ext>
              </a:extLst>
            </p:cNvPr>
            <p:cNvSpPr txBox="1"/>
            <p:nvPr/>
          </p:nvSpPr>
          <p:spPr>
            <a:xfrm>
              <a:off x="266699" y="5247593"/>
              <a:ext cx="5967513" cy="1134157"/>
            </a:xfrm>
            <a:prstGeom prst="rect">
              <a:avLst/>
            </a:prstGeom>
            <a:noFill/>
            <a:ln w="0">
              <a:noFill/>
            </a:ln>
          </p:spPr>
          <p:txBody>
            <a:bodyPr wrap="square" lIns="182880" tIns="146304" rIns="182880" bIns="146304" rtlCol="0">
              <a:spAutoFit/>
            </a:bodyPr>
            <a:lstStyle/>
            <a:p>
              <a:pPr algn="ctr">
                <a:lnSpc>
                  <a:spcPct val="90000"/>
                </a:lnSpc>
                <a:spcAft>
                  <a:spcPts val="600"/>
                </a:spcAft>
              </a:pP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You guys have been thinking about Hugh Everett’s </a:t>
              </a:r>
              <a:r>
                <a:rPr lang="en-US" sz="2000" b="1" i="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Many Worlds Interpretation,</a:t>
              </a: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 haven’t you?</a:t>
              </a:r>
            </a:p>
          </p:txBody>
        </p:sp>
      </p:grpSp>
      <p:sp>
        <p:nvSpPr>
          <p:cNvPr id="8" name="Rectangle 7">
            <a:extLst>
              <a:ext uri="{FF2B5EF4-FFF2-40B4-BE49-F238E27FC236}">
                <a16:creationId xmlns:a16="http://schemas.microsoft.com/office/drawing/2014/main" id="{3E34639A-79AF-457C-B175-8C0224231E72}"/>
              </a:ext>
            </a:extLst>
          </p:cNvPr>
          <p:cNvSpPr/>
          <p:nvPr/>
        </p:nvSpPr>
        <p:spPr bwMode="auto">
          <a:xfrm>
            <a:off x="6372225" y="1143000"/>
            <a:ext cx="5438775" cy="523875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Quantum </a:t>
            </a:r>
            <a:r>
              <a:rPr lang="en-US" sz="2400" b="1" dirty="0" err="1">
                <a:solidFill>
                  <a:schemeClr val="tx1"/>
                </a:solidFill>
                <a:ea typeface="Segoe UI" pitchFamily="34" charset="0"/>
                <a:cs typeface="Segoe UI" pitchFamily="34" charset="0"/>
              </a:rPr>
              <a:t>Bogosort</a:t>
            </a:r>
            <a:endParaRPr lang="en-US" sz="2400" b="1"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(theoretical)</a:t>
            </a:r>
          </a:p>
          <a:p>
            <a:pPr algn="ctr" defTabSz="932472" fontAlgn="base">
              <a:lnSpc>
                <a:spcPct val="90000"/>
              </a:lnSpc>
              <a:spcBef>
                <a:spcPct val="0"/>
              </a:spcBef>
              <a:spcAft>
                <a:spcPct val="0"/>
              </a:spcAft>
            </a:pPr>
            <a:endParaRPr lang="en-US" sz="1600" b="1" dirty="0">
              <a:solidFill>
                <a:schemeClr val="tx1"/>
              </a:solidFill>
              <a:ea typeface="Segoe UI" pitchFamily="34" charset="0"/>
              <a:cs typeface="Segoe UI" pitchFamily="34"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Quantumly randomize the list, such that there is no way of knowing what order the list is in until it is observed. </a:t>
            </a:r>
            <a:r>
              <a:rPr lang="en-US" sz="2000" b="1" i="0" dirty="0">
                <a:solidFill>
                  <a:srgbClr val="000000"/>
                </a:solidFill>
                <a:effectLst/>
                <a:latin typeface="Times New Roman" panose="02020603050405020304" pitchFamily="18" charset="0"/>
              </a:rPr>
              <a:t>This will divide the universe into O(n!) universes</a:t>
            </a:r>
            <a:r>
              <a:rPr lang="en-US" sz="2000" b="0" i="0" dirty="0">
                <a:solidFill>
                  <a:srgbClr val="000000"/>
                </a:solidFill>
                <a:effectLst/>
                <a:latin typeface="Times New Roman" panose="02020603050405020304" pitchFamily="18" charset="0"/>
              </a:rPr>
              <a:t>; however, the division has no cost, as it happens constantly anyway.</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If the list is not sorted, </a:t>
            </a:r>
            <a:r>
              <a:rPr lang="en-US" sz="2000" b="1" i="0" dirty="0">
                <a:solidFill>
                  <a:srgbClr val="000000"/>
                </a:solidFill>
                <a:effectLst/>
                <a:latin typeface="Times New Roman" panose="02020603050405020304" pitchFamily="18" charset="0"/>
              </a:rPr>
              <a:t>destroy the universe.</a:t>
            </a:r>
          </a:p>
          <a:p>
            <a:pPr marL="914400" lvl="1" indent="-457200">
              <a:buFont typeface="+mj-lt"/>
              <a:buAutoNum type="arabicPeriod"/>
            </a:pPr>
            <a:r>
              <a:rPr lang="en-US" sz="1600" b="0" i="0" dirty="0">
                <a:solidFill>
                  <a:srgbClr val="000000"/>
                </a:solidFill>
                <a:effectLst/>
                <a:latin typeface="Times New Roman" panose="02020603050405020304" pitchFamily="18" charset="0"/>
              </a:rPr>
              <a:t>This operation is left as an exercise to the reader.</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buFont typeface="+mj-lt"/>
              <a:buAutoNum type="arabicPeriod"/>
            </a:pPr>
            <a:r>
              <a:rPr lang="en-US" sz="2000" i="0" dirty="0">
                <a:solidFill>
                  <a:srgbClr val="000000"/>
                </a:solidFill>
                <a:effectLst/>
                <a:latin typeface="Times New Roman" panose="02020603050405020304" pitchFamily="18" charset="0"/>
              </a:rPr>
              <a:t>͏</a:t>
            </a:r>
            <a:r>
              <a:rPr lang="en-US" sz="2000" b="1" i="0" dirty="0">
                <a:solidFill>
                  <a:srgbClr val="000000"/>
                </a:solidFill>
                <a:effectLst/>
                <a:latin typeface="Times New Roman" panose="02020603050405020304" pitchFamily="18" charset="0"/>
              </a:rPr>
              <a:t>All remaining universes contain lists which are sorted.</a:t>
            </a:r>
          </a:p>
        </p:txBody>
      </p:sp>
      <p:sp>
        <p:nvSpPr>
          <p:cNvPr id="9" name="TextBox 8">
            <a:extLst>
              <a:ext uri="{FF2B5EF4-FFF2-40B4-BE49-F238E27FC236}">
                <a16:creationId xmlns:a16="http://schemas.microsoft.com/office/drawing/2014/main" id="{526B4E65-BDCB-46CE-A82D-B32BCA7C87BE}"/>
              </a:ext>
            </a:extLst>
          </p:cNvPr>
          <p:cNvSpPr txBox="1"/>
          <p:nvPr/>
        </p:nvSpPr>
        <p:spPr>
          <a:xfrm>
            <a:off x="7591410" y="5943600"/>
            <a:ext cx="4357603"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hlinkClick r:id="rId4"/>
              </a:rPr>
              <a:t>https://wiki.c2.com/?QuantumBogoSort</a:t>
            </a:r>
            <a:endParaRPr lang="en-US"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2229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500"/>
                                        <p:tgtEl>
                                          <p:spTgt spid="8">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94D6-8352-4FCC-8BB7-86ECC5D33ECA}"/>
              </a:ext>
            </a:extLst>
          </p:cNvPr>
          <p:cNvSpPr>
            <a:spLocks noGrp="1"/>
          </p:cNvSpPr>
          <p:nvPr>
            <p:ph type="title"/>
          </p:nvPr>
        </p:nvSpPr>
        <p:spPr/>
        <p:txBody>
          <a:bodyPr/>
          <a:lstStyle/>
          <a:p>
            <a:r>
              <a:rPr lang="en-US" dirty="0">
                <a:solidFill>
                  <a:schemeClr val="tx1">
                    <a:lumMod val="50000"/>
                  </a:schemeClr>
                </a:solidFill>
              </a:rPr>
              <a:t>Sleep sort</a:t>
            </a:r>
          </a:p>
        </p:txBody>
      </p:sp>
      <p:sp>
        <p:nvSpPr>
          <p:cNvPr id="3" name="Content Placeholder 2">
            <a:extLst>
              <a:ext uri="{FF2B5EF4-FFF2-40B4-BE49-F238E27FC236}">
                <a16:creationId xmlns:a16="http://schemas.microsoft.com/office/drawing/2014/main" id="{76DD94DF-BDAC-4557-9AC3-566D5E4FB84A}"/>
              </a:ext>
            </a:extLst>
          </p:cNvPr>
          <p:cNvSpPr>
            <a:spLocks noGrp="1"/>
          </p:cNvSpPr>
          <p:nvPr>
            <p:ph idx="1"/>
          </p:nvPr>
        </p:nvSpPr>
        <p:spPr>
          <a:xfrm>
            <a:off x="6438900" y="4188229"/>
            <a:ext cx="5600700" cy="2514600"/>
          </a:xfrm>
        </p:spPr>
        <p:txBody>
          <a:bodyPr>
            <a:normAutofit/>
          </a:bodyPr>
          <a:lstStyle/>
          <a:p>
            <a:pPr marL="57150" indent="0">
              <a:buNone/>
            </a:pPr>
            <a:r>
              <a:rPr lang="en-US" dirty="0">
                <a:solidFill>
                  <a:schemeClr val="bg1"/>
                </a:solidFill>
                <a:latin typeface="Consolas" panose="020B0609020204030204" pitchFamily="49" charset="0"/>
              </a:rPr>
              <a:t>For each element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in </a:t>
            </a:r>
            <a:r>
              <a:rPr lang="en-US" b="1" dirty="0">
                <a:solidFill>
                  <a:schemeClr val="accent2">
                    <a:lumMod val="40000"/>
                    <a:lumOff val="60000"/>
                  </a:schemeClr>
                </a:solidFill>
                <a:latin typeface="Consolas" panose="020B0609020204030204" pitchFamily="49" charset="0"/>
              </a:rPr>
              <a:t>list</a:t>
            </a:r>
            <a:r>
              <a:rPr lang="en-US" dirty="0">
                <a:solidFill>
                  <a:schemeClr val="bg1"/>
                </a:solidFill>
                <a:latin typeface="Consolas" panose="020B0609020204030204" pitchFamily="49" charset="0"/>
              </a:rPr>
              <a:t>:</a:t>
            </a:r>
          </a:p>
          <a:p>
            <a:pPr marL="57150" indent="0">
              <a:buNone/>
            </a:pPr>
            <a:r>
              <a:rPr lang="en-US" dirty="0">
                <a:solidFill>
                  <a:schemeClr val="bg1"/>
                </a:solidFill>
                <a:latin typeface="Consolas" panose="020B0609020204030204" pitchFamily="49" charset="0"/>
              </a:rPr>
              <a:t>  sleep for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seconds</a:t>
            </a:r>
          </a:p>
          <a:p>
            <a:pPr marL="57150" indent="0">
              <a:buNone/>
            </a:pPr>
            <a:r>
              <a:rPr lang="en-US" dirty="0">
                <a:solidFill>
                  <a:schemeClr val="bg1"/>
                </a:solidFill>
                <a:latin typeface="Consolas" panose="020B0609020204030204" pitchFamily="49" charset="0"/>
              </a:rPr>
              <a:t>  print out </a:t>
            </a:r>
            <a:r>
              <a:rPr lang="en-US" b="1" dirty="0">
                <a:solidFill>
                  <a:schemeClr val="accent1">
                    <a:lumMod val="40000"/>
                    <a:lumOff val="60000"/>
                  </a:schemeClr>
                </a:solidFill>
                <a:latin typeface="Consolas" panose="020B0609020204030204" pitchFamily="49" charset="0"/>
              </a:rPr>
              <a:t>x</a:t>
            </a:r>
          </a:p>
          <a:p>
            <a:pPr marL="57150" indent="0">
              <a:buNone/>
            </a:pPr>
            <a:r>
              <a:rPr lang="en-US" dirty="0">
                <a:solidFill>
                  <a:schemeClr val="bg1"/>
                </a:solidFill>
                <a:latin typeface="Consolas" panose="020B0609020204030204" pitchFamily="49" charset="0"/>
              </a:rPr>
              <a:t>Output will be sorted </a:t>
            </a:r>
            <a:r>
              <a:rPr lang="en-US" b="1" dirty="0">
                <a:solidFill>
                  <a:schemeClr val="accent2">
                    <a:lumMod val="40000"/>
                    <a:lumOff val="60000"/>
                  </a:schemeClr>
                </a:solidFill>
                <a:latin typeface="Consolas" panose="020B0609020204030204" pitchFamily="49" charset="0"/>
              </a:rPr>
              <a:t>list</a:t>
            </a:r>
          </a:p>
        </p:txBody>
      </p:sp>
      <p:pic>
        <p:nvPicPr>
          <p:cNvPr id="9218" name="Picture 2" descr="50 Sleepy Dogs Who're Definitely Not Letting You Sleep In Your Bed Tonight  | Bored Panda">
            <a:extLst>
              <a:ext uri="{FF2B5EF4-FFF2-40B4-BE49-F238E27FC236}">
                <a16:creationId xmlns:a16="http://schemas.microsoft.com/office/drawing/2014/main" id="{D852AA75-746B-4848-81E5-C1D23E9F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626" y="1198418"/>
            <a:ext cx="4254048" cy="2833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ProgrammerHumor - Sleep sort">
            <a:extLst>
              <a:ext uri="{FF2B5EF4-FFF2-40B4-BE49-F238E27FC236}">
                <a16:creationId xmlns:a16="http://schemas.microsoft.com/office/drawing/2014/main" id="{C12B813C-E3B4-43F8-8DA1-1D00C1F12D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0"/>
          <a:stretch/>
        </p:blipFill>
        <p:spPr bwMode="auto">
          <a:xfrm>
            <a:off x="381001" y="1143000"/>
            <a:ext cx="5829299" cy="553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878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44AD-729D-49EC-BAD9-E0936AA1F3B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1F32F30-5016-4139-8F40-EEAB16AB68D8}"/>
              </a:ext>
            </a:extLst>
          </p:cNvPr>
          <p:cNvSpPr>
            <a:spLocks noGrp="1"/>
          </p:cNvSpPr>
          <p:nvPr>
            <p:ph idx="1"/>
          </p:nvPr>
        </p:nvSpPr>
        <p:spPr/>
        <p:txBody>
          <a:bodyPr/>
          <a:lstStyle/>
          <a:p>
            <a:r>
              <a:rPr lang="en-US" b="1" dirty="0"/>
              <a:t>Lists</a:t>
            </a:r>
            <a:r>
              <a:rPr lang="en-US" dirty="0"/>
              <a:t> in Python hold data in a specific order, accessible by index</a:t>
            </a:r>
          </a:p>
          <a:p>
            <a:r>
              <a:rPr lang="en-US" b="1" dirty="0"/>
              <a:t>Dictionaries</a:t>
            </a:r>
            <a:r>
              <a:rPr lang="en-US" dirty="0"/>
              <a:t> in Python hold key-value pairs (value accessible by key)</a:t>
            </a:r>
          </a:p>
          <a:p>
            <a:endParaRPr lang="en-US" dirty="0"/>
          </a:p>
          <a:p>
            <a:r>
              <a:rPr lang="en-US" b="1" dirty="0"/>
              <a:t>Sorting Algorithms</a:t>
            </a:r>
            <a:r>
              <a:rPr lang="en-US" dirty="0"/>
              <a:t> manipulate data and put it in order</a:t>
            </a:r>
          </a:p>
          <a:p>
            <a:r>
              <a:rPr lang="en-US" dirty="0"/>
              <a:t>Many sorting algorithms exist</a:t>
            </a:r>
          </a:p>
          <a:p>
            <a:pPr lvl="1"/>
            <a:r>
              <a:rPr lang="en-US" dirty="0"/>
              <a:t>The type of data helps determine the best algorithm to use</a:t>
            </a:r>
          </a:p>
          <a:p>
            <a:r>
              <a:rPr lang="en-US" dirty="0"/>
              <a:t>Generally, there is no need to implement your own algorithm</a:t>
            </a:r>
          </a:p>
          <a:p>
            <a:pPr lvl="1"/>
            <a:r>
              <a:rPr lang="en-US" dirty="0"/>
              <a:t>Almost all languages have built-in “sort” functionality</a:t>
            </a:r>
          </a:p>
        </p:txBody>
      </p:sp>
    </p:spTree>
    <p:extLst>
      <p:ext uri="{BB962C8B-B14F-4D97-AF65-F5344CB8AC3E}">
        <p14:creationId xmlns:p14="http://schemas.microsoft.com/office/powerpoint/2010/main" val="394102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anim calcmode="lin" valueType="num">
                                      <p:cBhvr>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anim calcmode="lin" valueType="num">
                                      <p:cBhvr>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779EA-2E89-446F-8FBA-0120C1A77FD3}"/>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1085605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BD0C-6850-43D4-8E09-3ACE1C5529F7}"/>
              </a:ext>
            </a:extLst>
          </p:cNvPr>
          <p:cNvSpPr>
            <a:spLocks noGrp="1"/>
          </p:cNvSpPr>
          <p:nvPr>
            <p:ph type="title"/>
          </p:nvPr>
        </p:nvSpPr>
        <p:spPr/>
        <p:txBody>
          <a:bodyPr/>
          <a:lstStyle/>
          <a:p>
            <a:r>
              <a:rPr lang="en-US" dirty="0"/>
              <a:t>What are some things you might collect?</a:t>
            </a:r>
          </a:p>
        </p:txBody>
      </p:sp>
      <p:pic>
        <p:nvPicPr>
          <p:cNvPr id="1026" name="Picture 2" descr="5 Tips on How to Collect Trading Cards">
            <a:extLst>
              <a:ext uri="{FF2B5EF4-FFF2-40B4-BE49-F238E27FC236}">
                <a16:creationId xmlns:a16="http://schemas.microsoft.com/office/drawing/2014/main" id="{8972C807-78A5-4919-B82B-B925F966E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02" b="21924"/>
          <a:stretch/>
        </p:blipFill>
        <p:spPr bwMode="auto">
          <a:xfrm>
            <a:off x="5181601" y="-914400"/>
            <a:ext cx="7010399" cy="4188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 Collection Photograph by Garry Gay">
            <a:extLst>
              <a:ext uri="{FF2B5EF4-FFF2-40B4-BE49-F238E27FC236}">
                <a16:creationId xmlns:a16="http://schemas.microsoft.com/office/drawing/2014/main" id="{45BED196-DC77-49A9-95C4-8F9FE99A0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73631"/>
            <a:ext cx="5385529" cy="3584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ttina Dorfmann: the woman with 15,000 Barbie dolls | Metro News">
            <a:extLst>
              <a:ext uri="{FF2B5EF4-FFF2-40B4-BE49-F238E27FC236}">
                <a16:creationId xmlns:a16="http://schemas.microsoft.com/office/drawing/2014/main" id="{9C5DB1F2-7ED8-44CD-B0C5-D28BCC2E3A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04" r="17051"/>
          <a:stretch/>
        </p:blipFill>
        <p:spPr bwMode="auto">
          <a:xfrm>
            <a:off x="10567129" y="3273631"/>
            <a:ext cx="1624871" cy="36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53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8003-A372-4054-8399-61BF65FC256F}"/>
              </a:ext>
            </a:extLst>
          </p:cNvPr>
          <p:cNvSpPr>
            <a:spLocks noGrp="1"/>
          </p:cNvSpPr>
          <p:nvPr>
            <p:ph type="title"/>
          </p:nvPr>
        </p:nvSpPr>
        <p:spPr/>
        <p:txBody>
          <a:bodyPr/>
          <a:lstStyle/>
          <a:p>
            <a:r>
              <a:rPr lang="en-US" dirty="0"/>
              <a:t>Collections in Python</a:t>
            </a:r>
          </a:p>
        </p:txBody>
      </p:sp>
      <p:sp>
        <p:nvSpPr>
          <p:cNvPr id="3" name="Content Placeholder 2">
            <a:extLst>
              <a:ext uri="{FF2B5EF4-FFF2-40B4-BE49-F238E27FC236}">
                <a16:creationId xmlns:a16="http://schemas.microsoft.com/office/drawing/2014/main" id="{B3C7AD73-01B4-480E-81F2-654DB2193F7F}"/>
              </a:ext>
            </a:extLst>
          </p:cNvPr>
          <p:cNvSpPr>
            <a:spLocks noGrp="1"/>
          </p:cNvSpPr>
          <p:nvPr>
            <p:ph idx="1"/>
          </p:nvPr>
        </p:nvSpPr>
        <p:spPr>
          <a:xfrm>
            <a:off x="381000" y="1143000"/>
            <a:ext cx="5638800" cy="5257800"/>
          </a:xfrm>
        </p:spPr>
        <p:txBody>
          <a:bodyPr>
            <a:normAutofit/>
          </a:bodyPr>
          <a:lstStyle/>
          <a:p>
            <a:r>
              <a:rPr lang="en-US" sz="7200" dirty="0"/>
              <a:t>Lists</a:t>
            </a:r>
          </a:p>
          <a:p>
            <a:r>
              <a:rPr lang="en-US" sz="7200" dirty="0"/>
              <a:t>Dictionaries</a:t>
            </a:r>
          </a:p>
          <a:p>
            <a:r>
              <a:rPr lang="en-US" sz="7200" dirty="0">
                <a:solidFill>
                  <a:schemeClr val="tx1">
                    <a:lumMod val="60000"/>
                    <a:lumOff val="40000"/>
                  </a:schemeClr>
                </a:solidFill>
              </a:rPr>
              <a:t>Tuples</a:t>
            </a:r>
          </a:p>
          <a:p>
            <a:r>
              <a:rPr lang="en-US" sz="7200" dirty="0">
                <a:solidFill>
                  <a:schemeClr val="tx1">
                    <a:lumMod val="60000"/>
                    <a:lumOff val="40000"/>
                  </a:schemeClr>
                </a:solidFill>
              </a:rPr>
              <a:t>Sets</a:t>
            </a:r>
          </a:p>
        </p:txBody>
      </p:sp>
      <p:pic>
        <p:nvPicPr>
          <p:cNvPr id="2050" name="Picture 2" descr="5 Twitter List Secrets From the Pros">
            <a:extLst>
              <a:ext uri="{FF2B5EF4-FFF2-40B4-BE49-F238E27FC236}">
                <a16:creationId xmlns:a16="http://schemas.microsoft.com/office/drawing/2014/main" id="{D350A5F8-DA83-4EDC-BD76-194596F7E7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59" b="23683"/>
          <a:stretch/>
        </p:blipFill>
        <p:spPr bwMode="auto">
          <a:xfrm>
            <a:off x="6019800" y="1303268"/>
            <a:ext cx="5791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Online Dictionaries for Students - Blog - Educational App Store">
            <a:extLst>
              <a:ext uri="{FF2B5EF4-FFF2-40B4-BE49-F238E27FC236}">
                <a16:creationId xmlns:a16="http://schemas.microsoft.com/office/drawing/2014/main" id="{8D8B2B25-5410-461A-906B-FBB3B78A8B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058" b="-1"/>
          <a:stretch/>
        </p:blipFill>
        <p:spPr bwMode="auto">
          <a:xfrm>
            <a:off x="6019800" y="4114800"/>
            <a:ext cx="5791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85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anim calcmode="lin" valueType="num">
                                      <p:cBhvr>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anim calcmode="lin" valueType="num">
                                      <p:cBhvr>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0CE4-8931-400C-87B6-7A07AE1292B1}"/>
              </a:ext>
            </a:extLst>
          </p:cNvPr>
          <p:cNvSpPr>
            <a:spLocks noGrp="1"/>
          </p:cNvSpPr>
          <p:nvPr>
            <p:ph type="title"/>
          </p:nvPr>
        </p:nvSpPr>
        <p:spPr/>
        <p:txBody>
          <a:bodyPr/>
          <a:lstStyle/>
          <a:p>
            <a:r>
              <a:rPr lang="en-US" dirty="0"/>
              <a:t>Lists – Creating, Adding, Accessing</a:t>
            </a:r>
          </a:p>
        </p:txBody>
      </p:sp>
      <p:sp>
        <p:nvSpPr>
          <p:cNvPr id="3" name="Content Placeholder 2">
            <a:extLst>
              <a:ext uri="{FF2B5EF4-FFF2-40B4-BE49-F238E27FC236}">
                <a16:creationId xmlns:a16="http://schemas.microsoft.com/office/drawing/2014/main" id="{D808E648-BC99-42B4-BEC0-3118CC5F7E60}"/>
              </a:ext>
            </a:extLst>
          </p:cNvPr>
          <p:cNvSpPr>
            <a:spLocks noGrp="1"/>
          </p:cNvSpPr>
          <p:nvPr>
            <p:ph idx="1"/>
          </p:nvPr>
        </p:nvSpPr>
        <p:spPr>
          <a:xfrm>
            <a:off x="381000" y="3218642"/>
            <a:ext cx="6858000" cy="3182158"/>
          </a:xfrm>
        </p:spPr>
        <p:txBody>
          <a:bodyPr>
            <a:normAutofit/>
          </a:bodyPr>
          <a:lstStyle/>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"Pikachu"</a:t>
            </a:r>
            <a:r>
              <a:rPr lang="en-US" sz="3200" b="0" dirty="0">
                <a:solidFill>
                  <a:srgbClr val="000000"/>
                </a:solidFill>
                <a:effectLst/>
                <a:latin typeface="Consolas" panose="020B0609020204030204" pitchFamily="49" charset="0"/>
              </a:rPr>
              <a:t>, </a:t>
            </a:r>
            <a:r>
              <a:rPr lang="en-US" sz="3200" b="0" dirty="0">
                <a:solidFill>
                  <a:srgbClr val="A31515"/>
                </a:solidFill>
                <a:effectLst/>
                <a:latin typeface="Consolas" panose="020B0609020204030204" pitchFamily="49" charset="0"/>
              </a:rPr>
              <a:t>"Ditto"</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pokemon.append</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"Charmander"</a:t>
            </a:r>
            <a:r>
              <a:rPr lang="en-US" sz="3200" b="0" dirty="0">
                <a:solidFill>
                  <a:srgbClr val="000000"/>
                </a:solidFill>
                <a:effectLst/>
                <a:latin typeface="Consolas" panose="020B0609020204030204" pitchFamily="49" charset="0"/>
              </a:rPr>
              <a:t>)</a:t>
            </a:r>
          </a:p>
          <a:p>
            <a:pPr marL="57150" indent="0">
              <a:buNone/>
            </a:pPr>
            <a:r>
              <a:rPr lang="en-US" sz="3200" b="0" dirty="0">
                <a:solidFill>
                  <a:srgbClr val="000000"/>
                </a:solidFill>
                <a:effectLst/>
                <a:latin typeface="Consolas" panose="020B0609020204030204" pitchFamily="49" charset="0"/>
              </a:rPr>
              <a:t>poke1 = </a:t>
            </a: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num_pokemon</a:t>
            </a:r>
            <a:r>
              <a:rPr lang="en-US" sz="3200" b="0" dirty="0">
                <a:solidFill>
                  <a:srgbClr val="000000"/>
                </a:solidFill>
                <a:effectLst/>
                <a:latin typeface="Consolas" panose="020B0609020204030204" pitchFamily="49" charset="0"/>
              </a:rPr>
              <a:t> = </a:t>
            </a:r>
            <a:r>
              <a:rPr lang="en-US" sz="3200" dirty="0" err="1">
                <a:solidFill>
                  <a:srgbClr val="795E26"/>
                </a:solidFill>
                <a:latin typeface="Consolas" panose="020B0609020204030204" pitchFamily="49" charset="0"/>
              </a:rPr>
              <a:t>len</a:t>
            </a:r>
            <a:r>
              <a:rPr lang="en-US" sz="3200" dirty="0">
                <a:solidFill>
                  <a:srgbClr val="000000"/>
                </a:solidFill>
                <a:latin typeface="Consolas" panose="020B0609020204030204" pitchFamily="49" charset="0"/>
              </a:rPr>
              <a:t>(</a:t>
            </a:r>
            <a:r>
              <a:rPr lang="en-US" sz="3200" dirty="0" err="1">
                <a:solidFill>
                  <a:srgbClr val="000000"/>
                </a:solidFill>
                <a:latin typeface="Consolas" panose="020B0609020204030204" pitchFamily="49" charset="0"/>
              </a:rPr>
              <a:t>pokemon</a:t>
            </a:r>
            <a:r>
              <a:rPr lang="en-US" sz="3200" dirty="0">
                <a:solidFill>
                  <a:srgbClr val="000000"/>
                </a:solidFill>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dirty="0">
                <a:solidFill>
                  <a:srgbClr val="098658"/>
                </a:solidFill>
                <a:latin typeface="Consolas" panose="020B0609020204030204" pitchFamily="49" charset="0"/>
              </a:rPr>
              <a:t>1</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Hitmonlee</a:t>
            </a:r>
            <a:r>
              <a:rPr lang="en-US" sz="3200" b="0" dirty="0">
                <a:solidFill>
                  <a:srgbClr val="A31515"/>
                </a:solidFill>
                <a:effectLst/>
                <a:latin typeface="Consolas" panose="020B0609020204030204" pitchFamily="49" charset="0"/>
              </a:rPr>
              <a:t>"</a:t>
            </a:r>
            <a:endParaRPr lang="en-US" sz="3200" b="0" dirty="0">
              <a:solidFill>
                <a:srgbClr val="000000"/>
              </a:solidFill>
              <a:effectLst/>
              <a:latin typeface="Consolas" panose="020B0609020204030204" pitchFamily="49" charset="0"/>
            </a:endParaRPr>
          </a:p>
        </p:txBody>
      </p:sp>
      <p:pic>
        <p:nvPicPr>
          <p:cNvPr id="1026" name="Picture 2" descr="Pin on Pokémon Logos">
            <a:extLst>
              <a:ext uri="{FF2B5EF4-FFF2-40B4-BE49-F238E27FC236}">
                <a16:creationId xmlns:a16="http://schemas.microsoft.com/office/drawing/2014/main" id="{0E4E4190-D719-47E2-B226-A1FC566F9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9" t="21667" r="13306" b="20000"/>
          <a:stretch/>
        </p:blipFill>
        <p:spPr bwMode="auto">
          <a:xfrm>
            <a:off x="2095500" y="1204138"/>
            <a:ext cx="3657600" cy="19694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3A4D2-D8B3-4FFF-AB1A-F1EE5D81C2BA}"/>
              </a:ext>
            </a:extLst>
          </p:cNvPr>
          <p:cNvSpPr/>
          <p:nvPr/>
        </p:nvSpPr>
        <p:spPr bwMode="auto">
          <a:xfrm>
            <a:off x="7467600" y="1257300"/>
            <a:ext cx="4343399" cy="51435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pokemon</a:t>
            </a:r>
            <a:endParaRPr lang="en-US" sz="36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3600" b="1" dirty="0">
                <a:solidFill>
                  <a:schemeClr val="tx1"/>
                </a:solidFill>
                <a:latin typeface="Consolas" panose="020B0609020204030204" pitchFamily="49" charset="0"/>
                <a:ea typeface="Segoe UI" pitchFamily="34" charset="0"/>
                <a:cs typeface="Segoe UI" pitchFamily="34" charset="0"/>
              </a:rPr>
              <a:t>poke1</a:t>
            </a:r>
            <a:endParaRPr lang="en-US" sz="2400"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num_pokemon</a:t>
            </a:r>
            <a:endParaRPr lang="en-US" sz="2400" b="1" dirty="0">
              <a:solidFill>
                <a:schemeClr val="tx1"/>
              </a:solidFill>
              <a:latin typeface="Consolas" panose="020B0609020204030204" pitchFamily="49"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328ABE30-ED74-4EDF-853D-A0E2FAC71861}"/>
              </a:ext>
            </a:extLst>
          </p:cNvPr>
          <p:cNvSpPr txBox="1"/>
          <p:nvPr/>
        </p:nvSpPr>
        <p:spPr>
          <a:xfrm>
            <a:off x="7460672" y="1925980"/>
            <a:ext cx="5257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a:t>
            </a:r>
          </a:p>
        </p:txBody>
      </p:sp>
      <p:sp>
        <p:nvSpPr>
          <p:cNvPr id="7" name="TextBox 6">
            <a:extLst>
              <a:ext uri="{FF2B5EF4-FFF2-40B4-BE49-F238E27FC236}">
                <a16:creationId xmlns:a16="http://schemas.microsoft.com/office/drawing/2014/main" id="{C7B17F7C-FD9F-49B5-B5D5-4E65B1889B2A}"/>
              </a:ext>
            </a:extLst>
          </p:cNvPr>
          <p:cNvSpPr txBox="1"/>
          <p:nvPr/>
        </p:nvSpPr>
        <p:spPr>
          <a:xfrm>
            <a:off x="7460673" y="1925980"/>
            <a:ext cx="5257800"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 Charmander</a:t>
            </a:r>
          </a:p>
        </p:txBody>
      </p:sp>
      <p:sp>
        <p:nvSpPr>
          <p:cNvPr id="8" name="TextBox 7">
            <a:extLst>
              <a:ext uri="{FF2B5EF4-FFF2-40B4-BE49-F238E27FC236}">
                <a16:creationId xmlns:a16="http://schemas.microsoft.com/office/drawing/2014/main" id="{676F5A4C-3A42-4AB7-BD0F-4117ED654917}"/>
              </a:ext>
            </a:extLst>
          </p:cNvPr>
          <p:cNvSpPr txBox="1"/>
          <p:nvPr/>
        </p:nvSpPr>
        <p:spPr>
          <a:xfrm>
            <a:off x="7474527" y="3988319"/>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a:t>
            </a:r>
          </a:p>
        </p:txBody>
      </p:sp>
      <p:sp>
        <p:nvSpPr>
          <p:cNvPr id="9" name="TextBox 8">
            <a:extLst>
              <a:ext uri="{FF2B5EF4-FFF2-40B4-BE49-F238E27FC236}">
                <a16:creationId xmlns:a16="http://schemas.microsoft.com/office/drawing/2014/main" id="{CA49FA67-DB33-441F-8A0B-759E4C740379}"/>
              </a:ext>
            </a:extLst>
          </p:cNvPr>
          <p:cNvSpPr txBox="1"/>
          <p:nvPr/>
        </p:nvSpPr>
        <p:spPr>
          <a:xfrm>
            <a:off x="7460673" y="1925980"/>
            <a:ext cx="4464627"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a:t>
            </a:r>
            <a:r>
              <a:rPr lang="en-US" sz="3600" dirty="0" err="1">
                <a:solidFill>
                  <a:srgbClr val="00B0F0"/>
                </a:solidFill>
              </a:rPr>
              <a:t>Hitmonlee</a:t>
            </a:r>
            <a:r>
              <a:rPr lang="en-US" sz="3600" dirty="0">
                <a:solidFill>
                  <a:srgbClr val="00B0F0"/>
                </a:solidFill>
              </a:rPr>
              <a:t>, Charmander</a:t>
            </a:r>
          </a:p>
        </p:txBody>
      </p:sp>
      <p:sp>
        <p:nvSpPr>
          <p:cNvPr id="10" name="TextBox 9">
            <a:extLst>
              <a:ext uri="{FF2B5EF4-FFF2-40B4-BE49-F238E27FC236}">
                <a16:creationId xmlns:a16="http://schemas.microsoft.com/office/drawing/2014/main" id="{BE7A0F9A-C845-4EB4-91E6-C553F7839210}"/>
              </a:ext>
            </a:extLst>
          </p:cNvPr>
          <p:cNvSpPr txBox="1"/>
          <p:nvPr/>
        </p:nvSpPr>
        <p:spPr>
          <a:xfrm>
            <a:off x="7460672" y="5459003"/>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3</a:t>
            </a:r>
          </a:p>
        </p:txBody>
      </p:sp>
    </p:spTree>
    <p:extLst>
      <p:ext uri="{BB962C8B-B14F-4D97-AF65-F5344CB8AC3E}">
        <p14:creationId xmlns:p14="http://schemas.microsoft.com/office/powerpoint/2010/main" val="30376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50"/>
                                        <p:tgtEl>
                                          <p:spTgt spid="3">
                                            <p:txEl>
                                              <p:pRg st="0" end="0"/>
                                            </p:txEl>
                                          </p:spTgt>
                                        </p:tgtEl>
                                      </p:cBhvr>
                                    </p:animEffect>
                                    <p:anim calcmode="lin" valueType="num">
                                      <p:cBhvr>
                                        <p:cTn id="15"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250"/>
                                        <p:tgtEl>
                                          <p:spTgt spid="3">
                                            <p:txEl>
                                              <p:pRg st="1" end="1"/>
                                            </p:txEl>
                                          </p:spTgt>
                                        </p:tgtEl>
                                      </p:cBhvr>
                                    </p:animEffect>
                                    <p:anim calcmode="lin" valueType="num">
                                      <p:cBhvr>
                                        <p:cTn id="3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250"/>
                                        <p:tgtEl>
                                          <p:spTgt spid="3">
                                            <p:txEl>
                                              <p:pRg st="2" end="2"/>
                                            </p:txEl>
                                          </p:spTgt>
                                        </p:tgtEl>
                                      </p:cBhvr>
                                    </p:animEffect>
                                    <p:anim calcmode="lin" valueType="num">
                                      <p:cBhvr>
                                        <p:cTn id="4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250"/>
                                        <p:tgtEl>
                                          <p:spTgt spid="3">
                                            <p:txEl>
                                              <p:pRg st="3" end="3"/>
                                            </p:txEl>
                                          </p:spTgt>
                                        </p:tgtEl>
                                      </p:cBhvr>
                                    </p:animEffect>
                                    <p:anim calcmode="lin" valueType="num">
                                      <p:cBhvr>
                                        <p:cTn id="6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Effect transition="in" filter="fade">
                                      <p:cBhvr>
                                        <p:cTn id="72" dur="500"/>
                                        <p:tgtEl>
                                          <p:spTgt spid="4">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Effect transition="in" filter="fade">
                                      <p:cBhvr>
                                        <p:cTn id="77" dur="250"/>
                                        <p:tgtEl>
                                          <p:spTgt spid="3">
                                            <p:txEl>
                                              <p:pRg st="4" end="4"/>
                                            </p:txEl>
                                          </p:spTgt>
                                        </p:tgtEl>
                                      </p:cBhvr>
                                    </p:animEffect>
                                    <p:anim calcmode="lin" valueType="num">
                                      <p:cBhvr>
                                        <p:cTn id="7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9"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xit" presetSubtype="0" fill="hold" grpId="1" nodeType="withEffect">
                                  <p:stCondLst>
                                    <p:cond delay="0"/>
                                  </p:stCondLst>
                                  <p:childTnLst>
                                    <p:animEffect transition="out" filter="fade">
                                      <p:cBhvr>
                                        <p:cTn id="86" dur="500"/>
                                        <p:tgtEl>
                                          <p:spTgt spid="7"/>
                                        </p:tgtEl>
                                      </p:cBhvr>
                                    </p:animEffect>
                                    <p:set>
                                      <p:cBhvr>
                                        <p:cTn id="8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7" grpId="0"/>
      <p:bldP spid="7" grpId="1"/>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5EF2-38E0-4DE0-AAF0-1DEF22F67F18}"/>
              </a:ext>
            </a:extLst>
          </p:cNvPr>
          <p:cNvSpPr>
            <a:spLocks noGrp="1"/>
          </p:cNvSpPr>
          <p:nvPr>
            <p:ph type="title"/>
          </p:nvPr>
        </p:nvSpPr>
        <p:spPr/>
        <p:txBody>
          <a:bodyPr/>
          <a:lstStyle/>
          <a:p>
            <a:r>
              <a:rPr lang="en-US" dirty="0"/>
              <a:t>For Loop in python – a for each</a:t>
            </a:r>
          </a:p>
        </p:txBody>
      </p:sp>
      <p:sp>
        <p:nvSpPr>
          <p:cNvPr id="3" name="Content Placeholder 2">
            <a:extLst>
              <a:ext uri="{FF2B5EF4-FFF2-40B4-BE49-F238E27FC236}">
                <a16:creationId xmlns:a16="http://schemas.microsoft.com/office/drawing/2014/main" id="{6F47B53C-EED8-4B1F-B4D3-0A389A8AF12B}"/>
              </a:ext>
            </a:extLst>
          </p:cNvPr>
          <p:cNvSpPr>
            <a:spLocks noGrp="1"/>
          </p:cNvSpPr>
          <p:nvPr>
            <p:ph idx="1"/>
          </p:nvPr>
        </p:nvSpPr>
        <p:spPr>
          <a:xfrm>
            <a:off x="381000" y="1143000"/>
            <a:ext cx="6286500" cy="2286000"/>
          </a:xfrm>
        </p:spPr>
        <p:txBody>
          <a:bodyPr/>
          <a:lstStyle/>
          <a:p>
            <a:pPr marL="57150" indent="0">
              <a:buNone/>
            </a:pP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Eevee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"Squirtle"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1"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 </a:t>
            </a:r>
            <a:r>
              <a:rPr lang="en-US" b="1" dirty="0">
                <a:solidFill>
                  <a:srgbClr val="AF00DB"/>
                </a:solidFill>
                <a:effectLst/>
                <a:latin typeface="Consolas" panose="020B0609020204030204" pitchFamily="49" charset="0"/>
              </a:rPr>
              <a:t>in</a:t>
            </a:r>
            <a:r>
              <a:rPr lang="en-US" b="0" dirty="0">
                <a:solidFill>
                  <a:srgbClr val="000000"/>
                </a:solidFill>
                <a:effectLst/>
                <a:latin typeface="Consolas" panose="020B0609020204030204" pitchFamily="49" charset="0"/>
              </a:rPr>
              <a:t> </a:t>
            </a: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a:t>
            </a:r>
          </a:p>
          <a:p>
            <a:pPr marL="57150" indent="0">
              <a:buNone/>
            </a:pPr>
            <a:endParaRPr lang="en-US" dirty="0"/>
          </a:p>
        </p:txBody>
      </p:sp>
      <p:sp>
        <p:nvSpPr>
          <p:cNvPr id="4" name="Rectangle 3">
            <a:extLst>
              <a:ext uri="{FF2B5EF4-FFF2-40B4-BE49-F238E27FC236}">
                <a16:creationId xmlns:a16="http://schemas.microsoft.com/office/drawing/2014/main" id="{ED8108AA-1672-40DA-8592-0775EEC0A35C}"/>
              </a:ext>
            </a:extLst>
          </p:cNvPr>
          <p:cNvSpPr/>
          <p:nvPr/>
        </p:nvSpPr>
        <p:spPr bwMode="auto">
          <a:xfrm>
            <a:off x="381000" y="3543300"/>
            <a:ext cx="6286500" cy="274320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t>Output</a:t>
            </a:r>
          </a:p>
          <a:p>
            <a:pP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4800" b="1" dirty="0" err="1">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Eevee</a:t>
            </a:r>
            <a:endPar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pPr>
            <a:r>
              <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Squirtle</a:t>
            </a:r>
          </a:p>
        </p:txBody>
      </p:sp>
      <p:sp>
        <p:nvSpPr>
          <p:cNvPr id="5" name="TextBox 4">
            <a:extLst>
              <a:ext uri="{FF2B5EF4-FFF2-40B4-BE49-F238E27FC236}">
                <a16:creationId xmlns:a16="http://schemas.microsoft.com/office/drawing/2014/main" id="{F9AECA6E-6D45-4CBD-8528-61639A9A9BEC}"/>
              </a:ext>
            </a:extLst>
          </p:cNvPr>
          <p:cNvSpPr txBox="1"/>
          <p:nvPr/>
        </p:nvSpPr>
        <p:spPr>
          <a:xfrm>
            <a:off x="6979227" y="1027194"/>
            <a:ext cx="5143500" cy="1258806"/>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AF00DB"/>
                </a:solidFill>
                <a:latin typeface="Consolas" panose="020B0609020204030204" pitchFamily="49" charset="0"/>
              </a:rPr>
              <a:t>for</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&lt;var&gt; </a:t>
            </a:r>
            <a:r>
              <a:rPr lang="en-US" sz="3200" b="1" dirty="0">
                <a:solidFill>
                  <a:srgbClr val="AF00DB"/>
                </a:solidFill>
                <a:latin typeface="Consolas" panose="020B0609020204030204" pitchFamily="49" charset="0"/>
              </a:rPr>
              <a:t>in</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&lt;list&gt;</a:t>
            </a:r>
            <a:r>
              <a:rPr lang="en-US" sz="32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&lt;do something with var&gt;</a:t>
            </a:r>
          </a:p>
        </p:txBody>
      </p:sp>
      <p:sp>
        <p:nvSpPr>
          <p:cNvPr id="6" name="TextBox 5">
            <a:extLst>
              <a:ext uri="{FF2B5EF4-FFF2-40B4-BE49-F238E27FC236}">
                <a16:creationId xmlns:a16="http://schemas.microsoft.com/office/drawing/2014/main" id="{79D3A9B3-684C-4645-BBD2-47282F46203B}"/>
              </a:ext>
            </a:extLst>
          </p:cNvPr>
          <p:cNvSpPr txBox="1"/>
          <p:nvPr/>
        </p:nvSpPr>
        <p:spPr>
          <a:xfrm>
            <a:off x="7031182" y="2859006"/>
            <a:ext cx="5143500" cy="3671774"/>
          </a:xfrm>
          <a:prstGeom prst="rect">
            <a:avLst/>
          </a:prstGeom>
          <a:noFill/>
        </p:spPr>
        <p:txBody>
          <a:bodyPr wrap="square" lIns="182880" tIns="146304" rIns="182880" bIns="146304" rtlCol="0">
            <a:spAutoFit/>
          </a:bodyPr>
          <a:lstStyle/>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0</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1</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n</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p:txBody>
      </p:sp>
      <p:cxnSp>
        <p:nvCxnSpPr>
          <p:cNvPr id="8" name="Straight Connector 7">
            <a:extLst>
              <a:ext uri="{FF2B5EF4-FFF2-40B4-BE49-F238E27FC236}">
                <a16:creationId xmlns:a16="http://schemas.microsoft.com/office/drawing/2014/main" id="{5AB57639-08B4-471F-9446-E1F352CF3B71}"/>
              </a:ext>
            </a:extLst>
          </p:cNvPr>
          <p:cNvCxnSpPr/>
          <p:nvPr/>
        </p:nvCxnSpPr>
        <p:spPr>
          <a:xfrm>
            <a:off x="6896100" y="1143000"/>
            <a:ext cx="0" cy="525780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934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anim calcmode="lin" valueType="num">
                                      <p:cBhvr>
                                        <p:cTn id="42" dur="500" fill="hold"/>
                                        <p:tgtEl>
                                          <p:spTgt spid="6"/>
                                        </p:tgtEl>
                                        <p:attrNameLst>
                                          <p:attrName>ppt_x</p:attrName>
                                        </p:attrNameLst>
                                      </p:cBhvr>
                                      <p:tavLst>
                                        <p:tav tm="0">
                                          <p:val>
                                            <p:strVal val="#ppt_x"/>
                                          </p:val>
                                        </p:tav>
                                        <p:tav tm="100000">
                                          <p:val>
                                            <p:strVal val="#ppt_x"/>
                                          </p:val>
                                        </p:tav>
                                      </p:tavLst>
                                    </p:anim>
                                    <p:anim calcmode="lin" valueType="num">
                                      <p:cBhvr>
                                        <p:cTn id="4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EBE9-18CF-4331-9898-A399A276C029}"/>
              </a:ext>
            </a:extLst>
          </p:cNvPr>
          <p:cNvSpPr>
            <a:spLocks noGrp="1"/>
          </p:cNvSpPr>
          <p:nvPr>
            <p:ph type="title"/>
          </p:nvPr>
        </p:nvSpPr>
        <p:spPr/>
        <p:txBody>
          <a:bodyPr/>
          <a:lstStyle/>
          <a:p>
            <a:r>
              <a:rPr lang="en-US" dirty="0"/>
              <a:t>Dictionaries – a lot like objects</a:t>
            </a:r>
          </a:p>
        </p:txBody>
      </p:sp>
      <p:sp>
        <p:nvSpPr>
          <p:cNvPr id="3" name="Content Placeholder 2">
            <a:extLst>
              <a:ext uri="{FF2B5EF4-FFF2-40B4-BE49-F238E27FC236}">
                <a16:creationId xmlns:a16="http://schemas.microsoft.com/office/drawing/2014/main" id="{2993C2A5-8CBB-46AE-A445-78F0DC401482}"/>
              </a:ext>
            </a:extLst>
          </p:cNvPr>
          <p:cNvSpPr>
            <a:spLocks noGrp="1"/>
          </p:cNvSpPr>
          <p:nvPr>
            <p:ph idx="1"/>
          </p:nvPr>
        </p:nvSpPr>
        <p:spPr>
          <a:xfrm>
            <a:off x="381000" y="1143000"/>
            <a:ext cx="11430000" cy="571500"/>
          </a:xfrm>
        </p:spPr>
        <p:txBody>
          <a:bodyPr/>
          <a:lstStyle/>
          <a:p>
            <a:r>
              <a:rPr lang="en-US" dirty="0"/>
              <a:t>Python dictionaries store data in </a:t>
            </a:r>
            <a:r>
              <a:rPr lang="en-US" b="1" dirty="0"/>
              <a:t>key-value pairs</a:t>
            </a:r>
            <a:r>
              <a:rPr lang="en-US" dirty="0"/>
              <a:t> (no order)</a:t>
            </a:r>
          </a:p>
        </p:txBody>
      </p:sp>
      <p:pic>
        <p:nvPicPr>
          <p:cNvPr id="2050" name="Picture 2" descr="US dictionary Merriam-Webster to change its definition of racism">
            <a:extLst>
              <a:ext uri="{FF2B5EF4-FFF2-40B4-BE49-F238E27FC236}">
                <a16:creationId xmlns:a16="http://schemas.microsoft.com/office/drawing/2014/main" id="{7A5E3250-0901-419B-8A1E-7C62E68E8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0930"/>
            <a:ext cx="6667018"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0FDD56-A5C4-4717-8B89-9A1491A40A5D}"/>
              </a:ext>
            </a:extLst>
          </p:cNvPr>
          <p:cNvSpPr txBox="1"/>
          <p:nvPr/>
        </p:nvSpPr>
        <p:spPr>
          <a:xfrm>
            <a:off x="7124700" y="1943100"/>
            <a:ext cx="4800600"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an English dictionary, each </a:t>
            </a:r>
            <a:r>
              <a:rPr lang="en-US" sz="2400" i="1" dirty="0">
                <a:gradFill>
                  <a:gsLst>
                    <a:gs pos="2917">
                      <a:schemeClr val="tx1"/>
                    </a:gs>
                    <a:gs pos="30000">
                      <a:schemeClr val="tx1"/>
                    </a:gs>
                  </a:gsLst>
                  <a:lin ang="5400000" scaled="0"/>
                </a:gradFill>
              </a:rPr>
              <a:t>word</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definition</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surprise</a:t>
            </a:r>
            <a:r>
              <a:rPr lang="en-US" sz="2400" dirty="0">
                <a:gradFill>
                  <a:gsLst>
                    <a:gs pos="2917">
                      <a:schemeClr val="tx1"/>
                    </a:gs>
                    <a:gs pos="30000">
                      <a:schemeClr val="tx1"/>
                    </a:gs>
                  </a:gsLst>
                  <a:lin ang="5400000" scaled="0"/>
                </a:gradFill>
              </a:rPr>
              <a:t>: to attack without warning</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surreal</a:t>
            </a:r>
            <a:r>
              <a:rPr lang="en-US" sz="2400" dirty="0">
                <a:gradFill>
                  <a:gsLst>
                    <a:gs pos="2917">
                      <a:schemeClr val="tx1"/>
                    </a:gs>
                    <a:gs pos="30000">
                      <a:schemeClr val="tx1"/>
                    </a:gs>
                  </a:gsLst>
                  <a:lin ang="5400000" scaled="0"/>
                </a:gradFill>
              </a:rPr>
              <a:t>: bizarre; fantastic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surrender</a:t>
            </a:r>
            <a:r>
              <a:rPr lang="en-US" sz="2400" dirty="0">
                <a:gradFill>
                  <a:gsLst>
                    <a:gs pos="2917">
                      <a:schemeClr val="tx1"/>
                    </a:gs>
                    <a:gs pos="30000">
                      <a:schemeClr val="tx1"/>
                    </a:gs>
                  </a:gsLst>
                  <a:lin ang="5400000" scaled="0"/>
                </a:gradFill>
              </a:rPr>
              <a:t>: to give up or abandon</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 Python, each </a:t>
            </a:r>
            <a:r>
              <a:rPr lang="en-US" sz="2400" i="1" dirty="0">
                <a:gradFill>
                  <a:gsLst>
                    <a:gs pos="2917">
                      <a:schemeClr val="tx1"/>
                    </a:gs>
                    <a:gs pos="30000">
                      <a:schemeClr val="tx1"/>
                    </a:gs>
                  </a:gsLst>
                  <a:lin ang="5400000" scaled="0"/>
                </a:gradFill>
              </a:rPr>
              <a:t>key</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value</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type</a:t>
            </a:r>
            <a:r>
              <a:rPr lang="en-US" sz="2400" dirty="0">
                <a:gradFill>
                  <a:gsLst>
                    <a:gs pos="2917">
                      <a:schemeClr val="tx1"/>
                    </a:gs>
                    <a:gs pos="30000">
                      <a:schemeClr val="tx1"/>
                    </a:gs>
                  </a:gsLst>
                  <a:lin ang="5400000" scaled="0"/>
                </a:gradFill>
              </a:rPr>
              <a:t>: electric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name</a:t>
            </a:r>
            <a:r>
              <a:rPr lang="en-US" sz="2400" dirty="0">
                <a:gradFill>
                  <a:gsLst>
                    <a:gs pos="2917">
                      <a:schemeClr val="tx1"/>
                    </a:gs>
                    <a:gs pos="30000">
                      <a:schemeClr val="tx1"/>
                    </a:gs>
                  </a:gsLst>
                  <a:lin ang="5400000" scaled="0"/>
                </a:gradFill>
              </a:rPr>
              <a:t>: Pikachu</a:t>
            </a:r>
            <a:endParaRPr lang="en-US" sz="240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3899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anim calcmode="lin" valueType="num">
                                      <p:cBhvr>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anim calcmode="lin" valueType="num">
                                      <p:cBhvr>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anim calcmode="lin" valueType="num">
                                      <p:cBhvr>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anim calcmode="lin" valueType="num">
                                      <p:cBhvr>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anim calcmode="lin" valueType="num">
                                      <p:cBhvr>
                                        <p:cTn id="4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6" end="6"/>
                                            </p:txEl>
                                          </p:spTgt>
                                        </p:tgtEl>
                                        <p:attrNameLst>
                                          <p:attrName>style.visibility</p:attrName>
                                        </p:attrNameLst>
                                      </p:cBhvr>
                                      <p:to>
                                        <p:strVal val="visible"/>
                                      </p:to>
                                    </p:set>
                                    <p:animEffect transition="in" filter="fade">
                                      <p:cBhvr>
                                        <p:cTn id="54" dur="500"/>
                                        <p:tgtEl>
                                          <p:spTgt spid="4">
                                            <p:txEl>
                                              <p:pRg st="6" end="6"/>
                                            </p:txEl>
                                          </p:spTgt>
                                        </p:tgtEl>
                                      </p:cBhvr>
                                    </p:animEffect>
                                    <p:anim calcmode="lin" valueType="num">
                                      <p:cBhvr>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Effect transition="in" filter="fade">
                                      <p:cBhvr>
                                        <p:cTn id="61" dur="500"/>
                                        <p:tgtEl>
                                          <p:spTgt spid="4">
                                            <p:txEl>
                                              <p:pRg st="7" end="7"/>
                                            </p:txEl>
                                          </p:spTgt>
                                        </p:tgtEl>
                                      </p:cBhvr>
                                    </p:animEffect>
                                    <p:anim calcmode="lin" valueType="num">
                                      <p:cBhvr>
                                        <p:cTn id="6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A31B-835B-4F4F-8FA4-A539560602AE}"/>
              </a:ext>
            </a:extLst>
          </p:cNvPr>
          <p:cNvSpPr>
            <a:spLocks noGrp="1"/>
          </p:cNvSpPr>
          <p:nvPr>
            <p:ph type="title"/>
          </p:nvPr>
        </p:nvSpPr>
        <p:spPr/>
        <p:txBody>
          <a:bodyPr/>
          <a:lstStyle/>
          <a:p>
            <a:r>
              <a:rPr lang="en-US" dirty="0"/>
              <a:t>Dictionary example – A </a:t>
            </a:r>
            <a:r>
              <a:rPr lang="en-US" dirty="0" err="1"/>
              <a:t>Pokemon</a:t>
            </a:r>
            <a:endParaRPr lang="en-US" dirty="0"/>
          </a:p>
        </p:txBody>
      </p:sp>
      <p:sp>
        <p:nvSpPr>
          <p:cNvPr id="3" name="Content Placeholder 2">
            <a:extLst>
              <a:ext uri="{FF2B5EF4-FFF2-40B4-BE49-F238E27FC236}">
                <a16:creationId xmlns:a16="http://schemas.microsoft.com/office/drawing/2014/main" id="{6A10D2F0-5373-48DC-B526-1DF4D059A8D6}"/>
              </a:ext>
            </a:extLst>
          </p:cNvPr>
          <p:cNvSpPr>
            <a:spLocks noGrp="1"/>
          </p:cNvSpPr>
          <p:nvPr>
            <p:ph idx="1"/>
          </p:nvPr>
        </p:nvSpPr>
        <p:spPr>
          <a:xfrm>
            <a:off x="381000" y="1143000"/>
            <a:ext cx="4686300" cy="5257800"/>
          </a:xfrm>
        </p:spPr>
        <p:txBody>
          <a:bodyPr>
            <a:normAutofit lnSpcReduction="10000"/>
          </a:bodyPr>
          <a:lstStyle/>
          <a:p>
            <a:pPr marL="57150" indent="0">
              <a:buNone/>
            </a:pPr>
            <a:r>
              <a:rPr lang="en-US" b="0" dirty="0">
                <a:solidFill>
                  <a:srgbClr val="000000"/>
                </a:solidFill>
                <a:effectLst/>
                <a:latin typeface="Consolas" panose="020B0609020204030204" pitchFamily="49" charset="0"/>
              </a:rPr>
              <a:t>pika = {</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"type"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"electric"</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"Pikachu"</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pika[</a:t>
            </a:r>
            <a:r>
              <a:rPr lang="en-US" b="0" dirty="0">
                <a:solidFill>
                  <a:srgbClr val="A31515"/>
                </a:solidFill>
                <a:effectLst/>
                <a:latin typeface="Consolas" panose="020B0609020204030204" pitchFamily="49" charset="0"/>
              </a:rPr>
              <a:t>"hp"</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50</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me = pika[</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"hi, </a:t>
            </a:r>
            <a:r>
              <a:rPr lang="en-US" dirty="0">
                <a:solidFill>
                  <a:srgbClr val="A31515"/>
                </a:solidFill>
                <a:latin typeface="Consolas" panose="020B0609020204030204" pitchFamily="49" charset="0"/>
              </a:rPr>
              <a:t>I</a:t>
            </a:r>
            <a:r>
              <a:rPr lang="en-US" b="0" dirty="0">
                <a:solidFill>
                  <a:srgbClr val="A31515"/>
                </a:solidFill>
                <a:effectLst/>
                <a:latin typeface="Consolas" panose="020B0609020204030204" pitchFamily="49" charset="0"/>
              </a:rPr>
              <a:t> am "</a:t>
            </a:r>
            <a:r>
              <a:rPr lang="en-US" b="0" dirty="0">
                <a:solidFill>
                  <a:srgbClr val="000000"/>
                </a:solidFill>
                <a:effectLst/>
                <a:latin typeface="Consolas" panose="020B0609020204030204" pitchFamily="49" charset="0"/>
              </a:rPr>
              <a:t> + me)</a:t>
            </a:r>
          </a:p>
          <a:p>
            <a:pPr marL="57150" indent="0">
              <a:buNone/>
            </a:pP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(pika)</a:t>
            </a:r>
          </a:p>
          <a:p>
            <a:pPr marL="57150" indent="0">
              <a:buNone/>
            </a:pPr>
            <a:endParaRPr lang="en-US" dirty="0"/>
          </a:p>
        </p:txBody>
      </p:sp>
      <p:graphicFrame>
        <p:nvGraphicFramePr>
          <p:cNvPr id="5" name="Table 5">
            <a:extLst>
              <a:ext uri="{FF2B5EF4-FFF2-40B4-BE49-F238E27FC236}">
                <a16:creationId xmlns:a16="http://schemas.microsoft.com/office/drawing/2014/main" id="{ED5D95F4-2EF9-4422-8CBA-640B4CC2E8F3}"/>
              </a:ext>
            </a:extLst>
          </p:cNvPr>
          <p:cNvGraphicFramePr>
            <a:graphicFrameLocks noGrp="1"/>
          </p:cNvGraphicFramePr>
          <p:nvPr>
            <p:extLst>
              <p:ext uri="{D42A27DB-BD31-4B8C-83A1-F6EECF244321}">
                <p14:modId xmlns:p14="http://schemas.microsoft.com/office/powerpoint/2010/main" val="2904228144"/>
              </p:ext>
            </p:extLst>
          </p:nvPr>
        </p:nvGraphicFramePr>
        <p:xfrm>
          <a:off x="5638800" y="1257300"/>
          <a:ext cx="4229100" cy="2941020"/>
        </p:xfrm>
        <a:graphic>
          <a:graphicData uri="http://schemas.openxmlformats.org/drawingml/2006/table">
            <a:tbl>
              <a:tblPr firstRow="1" bandRow="1">
                <a:tableStyleId>{FFA220EE-ED1F-4DBA-98A4-FBE62A725004}</a:tableStyleId>
              </a:tblPr>
              <a:tblGrid>
                <a:gridCol w="2057400">
                  <a:extLst>
                    <a:ext uri="{9D8B030D-6E8A-4147-A177-3AD203B41FA5}">
                      <a16:colId xmlns:a16="http://schemas.microsoft.com/office/drawing/2014/main" val="2620849638"/>
                    </a:ext>
                  </a:extLst>
                </a:gridCol>
                <a:gridCol w="2171700">
                  <a:extLst>
                    <a:ext uri="{9D8B030D-6E8A-4147-A177-3AD203B41FA5}">
                      <a16:colId xmlns:a16="http://schemas.microsoft.com/office/drawing/2014/main" val="1382694335"/>
                    </a:ext>
                  </a:extLst>
                </a:gridCol>
              </a:tblGrid>
              <a:tr h="914400">
                <a:tc gridSpan="2">
                  <a:txBody>
                    <a:bodyPr/>
                    <a:lstStyle/>
                    <a:p>
                      <a:pPr algn="ctr"/>
                      <a:r>
                        <a:rPr lang="en-US" sz="4800" b="1" dirty="0">
                          <a:solidFill>
                            <a:srgbClr val="59C6C4"/>
                          </a:solidFill>
                          <a:latin typeface="Consolas" panose="020B0609020204030204" pitchFamily="49" charset="0"/>
                          <a:ea typeface="Segoe UI" pitchFamily="34" charset="0"/>
                          <a:cs typeface="Segoe UI" pitchFamily="34" charset="0"/>
                        </a:rPr>
                        <a:t>pika</a:t>
                      </a:r>
                      <a:endParaRPr lang="en-US" sz="3200" dirty="0">
                        <a:solidFill>
                          <a:srgbClr val="59C6C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lang="en-US" dirty="0"/>
                    </a:p>
                  </a:txBody>
                  <a:tcPr>
                    <a:lnL w="0" cmpd="sng">
                      <a:noFill/>
                    </a:lnL>
                    <a:lnR w="0" cmpd="sng">
                      <a:noFill/>
                    </a:lnR>
                    <a:lnT w="0" cmpd="sng">
                      <a:noFill/>
                    </a:lnT>
                    <a:lnB w="38100" cmpd="sng">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560198276"/>
                  </a:ext>
                </a:extLst>
              </a:tr>
              <a:tr h="647496">
                <a:tc>
                  <a:txBody>
                    <a:bodyPr/>
                    <a:lstStyle/>
                    <a:p>
                      <a:pPr algn="ctr"/>
                      <a:r>
                        <a:rPr lang="en-US" sz="2800" dirty="0">
                          <a:solidFill>
                            <a:srgbClr val="59C6C4"/>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electric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708532155"/>
                  </a:ext>
                </a:extLst>
              </a:tr>
              <a:tr h="728510">
                <a:tc>
                  <a:txBody>
                    <a:bodyPr/>
                    <a:lstStyle/>
                    <a:p>
                      <a:pPr algn="ctr"/>
                      <a:r>
                        <a:rPr lang="en-US" sz="2800" dirty="0">
                          <a:solidFill>
                            <a:srgbClr val="59C6C4"/>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Pikachu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26236771"/>
                  </a:ext>
                </a:extLst>
              </a:tr>
              <a:tr h="650614">
                <a:tc>
                  <a:txBody>
                    <a:bodyPr/>
                    <a:lstStyle/>
                    <a:p>
                      <a:pPr algn="ctr"/>
                      <a:r>
                        <a:rPr kumimoji="0" lang="en-US" sz="2800" b="0" i="0" u="none" strike="noStrike" kern="1200" cap="none" spc="0" normalizeH="0" baseline="0" noProof="0" dirty="0">
                          <a:ln>
                            <a:noFill/>
                          </a:ln>
                          <a:solidFill>
                            <a:srgbClr val="59C6C4"/>
                          </a:solidFill>
                          <a:effectLst/>
                          <a:uLnTx/>
                          <a:uFillTx/>
                          <a:latin typeface="+mn-lt"/>
                          <a:ea typeface="+mn-ea"/>
                          <a:cs typeface="+mn-cs"/>
                        </a:rPr>
                        <a:t>hp</a:t>
                      </a:r>
                      <a:endParaRPr lang="en-US" dirty="0">
                        <a:solidFill>
                          <a:srgbClr val="59C6C4"/>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65952587"/>
                  </a:ext>
                </a:extLst>
              </a:tr>
            </a:tbl>
          </a:graphicData>
        </a:graphic>
      </p:graphicFrame>
      <p:pic>
        <p:nvPicPr>
          <p:cNvPr id="3074" name="Picture 2" descr="Pikachu - Wikipedia">
            <a:extLst>
              <a:ext uri="{FF2B5EF4-FFF2-40B4-BE49-F238E27FC236}">
                <a16:creationId xmlns:a16="http://schemas.microsoft.com/office/drawing/2014/main" id="{EA4657F8-8A2F-4BF1-9EAC-E6C225DA1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2909" y="1257300"/>
            <a:ext cx="1658090" cy="1552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7A8124-69BD-41F2-BC01-46A9CB0A2D60}"/>
              </a:ext>
            </a:extLst>
          </p:cNvPr>
          <p:cNvSpPr/>
          <p:nvPr/>
        </p:nvSpPr>
        <p:spPr bwMode="auto">
          <a:xfrm>
            <a:off x="5638798" y="4465020"/>
            <a:ext cx="6172201" cy="182148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hi, I am Pikachu</a:t>
            </a:r>
          </a:p>
          <a:p>
            <a:pP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r>
              <a:rPr lang="en-US" sz="2400" b="1" dirty="0">
                <a:solidFill>
                  <a:srgbClr val="FFFFFF"/>
                </a:solidFill>
                <a:effectLst/>
                <a:latin typeface="Courier New" panose="02070309020205020404" pitchFamily="49" charset="0"/>
                <a:cs typeface="Courier New" panose="02070309020205020404" pitchFamily="49" charset="0"/>
              </a:rPr>
              <a:t>{"type": "electric", "name": "Pikachu", "hp": 50}</a:t>
            </a:r>
          </a:p>
          <a:p>
            <a:pP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p:txBody>
      </p:sp>
      <p:sp>
        <p:nvSpPr>
          <p:cNvPr id="6" name="Rectangle 5">
            <a:extLst>
              <a:ext uri="{FF2B5EF4-FFF2-40B4-BE49-F238E27FC236}">
                <a16:creationId xmlns:a16="http://schemas.microsoft.com/office/drawing/2014/main" id="{5D09E09A-7640-4768-A3DE-AD391D73CFCA}"/>
              </a:ext>
            </a:extLst>
          </p:cNvPr>
          <p:cNvSpPr/>
          <p:nvPr/>
        </p:nvSpPr>
        <p:spPr bwMode="auto">
          <a:xfrm>
            <a:off x="6324600" y="3657600"/>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733E987-E2EA-4DA5-94D7-2201C75EEECD}"/>
              </a:ext>
            </a:extLst>
          </p:cNvPr>
          <p:cNvSpPr/>
          <p:nvPr/>
        </p:nvSpPr>
        <p:spPr bwMode="auto">
          <a:xfrm>
            <a:off x="8430491" y="3560815"/>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47CA-853B-4015-9535-360854707948}"/>
              </a:ext>
            </a:extLst>
          </p:cNvPr>
          <p:cNvSpPr/>
          <p:nvPr/>
        </p:nvSpPr>
        <p:spPr bwMode="auto">
          <a:xfrm>
            <a:off x="9982200" y="3086100"/>
            <a:ext cx="1828799" cy="111222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9C6C4"/>
                </a:solidFill>
                <a:latin typeface="Consolas" panose="020B0609020204030204" pitchFamily="49" charset="0"/>
                <a:ea typeface="Segoe UI" pitchFamily="34" charset="0"/>
                <a:cs typeface="Segoe UI" pitchFamily="34" charset="0"/>
              </a:rPr>
              <a:t>me</a:t>
            </a:r>
          </a:p>
          <a:p>
            <a:pPr algn="ctr" defTabSz="932472" fontAlgn="base">
              <a:lnSpc>
                <a:spcPct val="90000"/>
              </a:lnSpc>
              <a:spcBef>
                <a:spcPct val="0"/>
              </a:spcBef>
              <a:spcAft>
                <a:spcPct val="0"/>
              </a:spcAft>
            </a:pPr>
            <a:r>
              <a:rPr lang="en-US" sz="2800" b="1" dirty="0">
                <a:solidFill>
                  <a:srgbClr val="59C6C4"/>
                </a:solidFill>
                <a:ea typeface="Segoe UI" pitchFamily="34" charset="0"/>
                <a:cs typeface="Segoe UI" pitchFamily="34" charset="0"/>
              </a:rPr>
              <a:t>Pikachu</a:t>
            </a:r>
          </a:p>
        </p:txBody>
      </p:sp>
    </p:spTree>
    <p:extLst>
      <p:ext uri="{BB962C8B-B14F-4D97-AF65-F5344CB8AC3E}">
        <p14:creationId xmlns:p14="http://schemas.microsoft.com/office/powerpoint/2010/main" val="3326619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5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anim calcmode="lin" valueType="num">
                                      <p:cBhvr>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anim calcmode="lin" valueType="num">
                                      <p:cBhvr>
                                        <p:cTn id="5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anim calcmode="lin" valueType="num">
                                      <p:cBhvr>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6" end="6"/>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Effect transition="in" filter="fade">
                                      <p:cBhvr>
                                        <p:cTn id="75" dur="500"/>
                                        <p:tgtEl>
                                          <p:spTgt spid="3">
                                            <p:txEl>
                                              <p:pRg st="7" end="7"/>
                                            </p:txEl>
                                          </p:spTgt>
                                        </p:tgtEl>
                                      </p:cBhvr>
                                    </p:animEffect>
                                    <p:anim calcmode="lin" valueType="num">
                                      <p:cBhvr>
                                        <p:cTn id="7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7"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10" grpId="0" animBg="1"/>
      <p:bldP spid="10"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Algorithm Design: 9780321295354: Computer Science Books @ Amazon.com">
            <a:extLst>
              <a:ext uri="{FF2B5EF4-FFF2-40B4-BE49-F238E27FC236}">
                <a16:creationId xmlns:a16="http://schemas.microsoft.com/office/drawing/2014/main" id="{5E5C42EE-3535-4477-A199-9FA62CE46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5"/>
          <a:stretch/>
        </p:blipFill>
        <p:spPr bwMode="auto">
          <a:xfrm>
            <a:off x="0" y="-1"/>
            <a:ext cx="5981700" cy="6966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CFE899-8C13-43D7-831C-059BC7EB8F0B}"/>
              </a:ext>
            </a:extLst>
          </p:cNvPr>
          <p:cNvSpPr/>
          <p:nvPr/>
        </p:nvSpPr>
        <p:spPr bwMode="auto">
          <a:xfrm>
            <a:off x="8039100" y="457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a:t>
            </a:r>
          </a:p>
        </p:txBody>
      </p:sp>
      <p:sp>
        <p:nvSpPr>
          <p:cNvPr id="7" name="Rectangle 6">
            <a:extLst>
              <a:ext uri="{FF2B5EF4-FFF2-40B4-BE49-F238E27FC236}">
                <a16:creationId xmlns:a16="http://schemas.microsoft.com/office/drawing/2014/main" id="{D3734E1E-BA98-4FF6-829E-BF366ED86A7B}"/>
              </a:ext>
            </a:extLst>
          </p:cNvPr>
          <p:cNvSpPr/>
          <p:nvPr/>
        </p:nvSpPr>
        <p:spPr bwMode="auto">
          <a:xfrm>
            <a:off x="8039100" y="1028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L</a:t>
            </a:r>
          </a:p>
        </p:txBody>
      </p:sp>
      <p:sp>
        <p:nvSpPr>
          <p:cNvPr id="8" name="Rectangle 7">
            <a:extLst>
              <a:ext uri="{FF2B5EF4-FFF2-40B4-BE49-F238E27FC236}">
                <a16:creationId xmlns:a16="http://schemas.microsoft.com/office/drawing/2014/main" id="{2B2711E4-574C-4FB8-AC14-40BABB09A024}"/>
              </a:ext>
            </a:extLst>
          </p:cNvPr>
          <p:cNvSpPr/>
          <p:nvPr/>
        </p:nvSpPr>
        <p:spPr bwMode="auto">
          <a:xfrm>
            <a:off x="8039100" y="1600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G</a:t>
            </a:r>
          </a:p>
        </p:txBody>
      </p:sp>
      <p:sp>
        <p:nvSpPr>
          <p:cNvPr id="9" name="Rectangle 8">
            <a:extLst>
              <a:ext uri="{FF2B5EF4-FFF2-40B4-BE49-F238E27FC236}">
                <a16:creationId xmlns:a16="http://schemas.microsoft.com/office/drawing/2014/main" id="{671578D7-9557-4836-A63A-AAC25E575737}"/>
              </a:ext>
            </a:extLst>
          </p:cNvPr>
          <p:cNvSpPr/>
          <p:nvPr/>
        </p:nvSpPr>
        <p:spPr bwMode="auto">
          <a:xfrm>
            <a:off x="8039100" y="2171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O</a:t>
            </a:r>
          </a:p>
        </p:txBody>
      </p:sp>
      <p:sp>
        <p:nvSpPr>
          <p:cNvPr id="10" name="Rectangle 9">
            <a:extLst>
              <a:ext uri="{FF2B5EF4-FFF2-40B4-BE49-F238E27FC236}">
                <a16:creationId xmlns:a16="http://schemas.microsoft.com/office/drawing/2014/main" id="{8EED66B8-5143-4FCD-AD67-8A999456AEE3}"/>
              </a:ext>
            </a:extLst>
          </p:cNvPr>
          <p:cNvSpPr/>
          <p:nvPr/>
        </p:nvSpPr>
        <p:spPr bwMode="auto">
          <a:xfrm>
            <a:off x="8039100" y="2743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R</a:t>
            </a:r>
          </a:p>
        </p:txBody>
      </p:sp>
      <p:sp>
        <p:nvSpPr>
          <p:cNvPr id="11" name="Rectangle 10">
            <a:extLst>
              <a:ext uri="{FF2B5EF4-FFF2-40B4-BE49-F238E27FC236}">
                <a16:creationId xmlns:a16="http://schemas.microsoft.com/office/drawing/2014/main" id="{E3843430-BFD6-4B56-BAE6-9AEE2FBCEB64}"/>
              </a:ext>
            </a:extLst>
          </p:cNvPr>
          <p:cNvSpPr/>
          <p:nvPr/>
        </p:nvSpPr>
        <p:spPr bwMode="auto">
          <a:xfrm>
            <a:off x="8040757" y="3314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I</a:t>
            </a:r>
          </a:p>
        </p:txBody>
      </p:sp>
      <p:sp>
        <p:nvSpPr>
          <p:cNvPr id="12" name="Rectangle 11">
            <a:extLst>
              <a:ext uri="{FF2B5EF4-FFF2-40B4-BE49-F238E27FC236}">
                <a16:creationId xmlns:a16="http://schemas.microsoft.com/office/drawing/2014/main" id="{95BB1C94-E6E2-4B76-8B24-08EC5F6AAB0B}"/>
              </a:ext>
            </a:extLst>
          </p:cNvPr>
          <p:cNvSpPr/>
          <p:nvPr/>
        </p:nvSpPr>
        <p:spPr bwMode="auto">
          <a:xfrm>
            <a:off x="8039100" y="3886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T</a:t>
            </a:r>
          </a:p>
        </p:txBody>
      </p:sp>
      <p:sp>
        <p:nvSpPr>
          <p:cNvPr id="13" name="Rectangle 12">
            <a:extLst>
              <a:ext uri="{FF2B5EF4-FFF2-40B4-BE49-F238E27FC236}">
                <a16:creationId xmlns:a16="http://schemas.microsoft.com/office/drawing/2014/main" id="{CCCBCCE2-9364-411C-80D9-BC83BB60F06A}"/>
              </a:ext>
            </a:extLst>
          </p:cNvPr>
          <p:cNvSpPr/>
          <p:nvPr/>
        </p:nvSpPr>
        <p:spPr bwMode="auto">
          <a:xfrm>
            <a:off x="8039100" y="4457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H</a:t>
            </a:r>
          </a:p>
        </p:txBody>
      </p:sp>
      <p:sp>
        <p:nvSpPr>
          <p:cNvPr id="14" name="Rectangle 13">
            <a:extLst>
              <a:ext uri="{FF2B5EF4-FFF2-40B4-BE49-F238E27FC236}">
                <a16:creationId xmlns:a16="http://schemas.microsoft.com/office/drawing/2014/main" id="{D3873EED-EF72-4DFA-8ECD-0C43B2B77743}"/>
              </a:ext>
            </a:extLst>
          </p:cNvPr>
          <p:cNvSpPr/>
          <p:nvPr/>
        </p:nvSpPr>
        <p:spPr bwMode="auto">
          <a:xfrm>
            <a:off x="8039100" y="5029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M</a:t>
            </a:r>
          </a:p>
        </p:txBody>
      </p:sp>
      <p:sp>
        <p:nvSpPr>
          <p:cNvPr id="15" name="Rectangle 14">
            <a:extLst>
              <a:ext uri="{FF2B5EF4-FFF2-40B4-BE49-F238E27FC236}">
                <a16:creationId xmlns:a16="http://schemas.microsoft.com/office/drawing/2014/main" id="{C78AC611-D29E-4EF2-8770-BC9B8E2D0B34}"/>
              </a:ext>
            </a:extLst>
          </p:cNvPr>
          <p:cNvSpPr/>
          <p:nvPr/>
        </p:nvSpPr>
        <p:spPr bwMode="auto">
          <a:xfrm>
            <a:off x="8039100" y="5600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a:t>
            </a:r>
          </a:p>
        </p:txBody>
      </p:sp>
    </p:spTree>
    <p:extLst>
      <p:ext uri="{BB962C8B-B14F-4D97-AF65-F5344CB8AC3E}">
        <p14:creationId xmlns:p14="http://schemas.microsoft.com/office/powerpoint/2010/main" val="372725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3.33333E-6 L 0.14063 -0.01203 " pathEditMode="relative" rAng="0" ptsTypes="AA">
                                      <p:cBhvr>
                                        <p:cTn id="6" dur="3000" fill="hold"/>
                                        <p:tgtEl>
                                          <p:spTgt spid="3"/>
                                        </p:tgtEl>
                                        <p:attrNameLst>
                                          <p:attrName>ppt_x</p:attrName>
                                          <p:attrName>ppt_y</p:attrName>
                                        </p:attrNameLst>
                                      </p:cBhvr>
                                      <p:rCtr x="7031" y="-602"/>
                                    </p:animMotion>
                                  </p:childTnLst>
                                </p:cTn>
                              </p:par>
                              <p:par>
                                <p:cTn id="7" presetID="42" presetClass="path" presetSubtype="0" accel="50000" decel="50000" fill="hold" grpId="0" nodeType="withEffect">
                                  <p:stCondLst>
                                    <p:cond delay="0"/>
                                  </p:stCondLst>
                                  <p:childTnLst>
                                    <p:animMotion origin="layout" path="M 1.11022E-16 3.33333E-6 L 0.14063 0.23796 " pathEditMode="relative" rAng="0" ptsTypes="AA">
                                      <p:cBhvr>
                                        <p:cTn id="8" dur="3000" fill="hold"/>
                                        <p:tgtEl>
                                          <p:spTgt spid="7"/>
                                        </p:tgtEl>
                                        <p:attrNameLst>
                                          <p:attrName>ppt_x</p:attrName>
                                          <p:attrName>ppt_y</p:attrName>
                                        </p:attrNameLst>
                                      </p:cBhvr>
                                      <p:rCtr x="7031" y="11898"/>
                                    </p:animMotion>
                                  </p:childTnLst>
                                </p:cTn>
                              </p:par>
                              <p:par>
                                <p:cTn id="9" presetID="42" presetClass="path" presetSubtype="0" accel="50000" decel="50000" fill="hold" grpId="0" nodeType="withEffect">
                                  <p:stCondLst>
                                    <p:cond delay="0"/>
                                  </p:stCondLst>
                                  <p:childTnLst>
                                    <p:animMotion origin="layout" path="M 1.11022E-16 0 L 0.14063 -0.09537 " pathEditMode="relative" rAng="0" ptsTypes="AA">
                                      <p:cBhvr>
                                        <p:cTn id="10" dur="3000" fill="hold"/>
                                        <p:tgtEl>
                                          <p:spTgt spid="8"/>
                                        </p:tgtEl>
                                        <p:attrNameLst>
                                          <p:attrName>ppt_x</p:attrName>
                                          <p:attrName>ppt_y</p:attrName>
                                        </p:attrNameLst>
                                      </p:cBhvr>
                                      <p:rCtr x="7031" y="-4769"/>
                                    </p:animMotion>
                                  </p:childTnLst>
                                </p:cTn>
                              </p:par>
                              <p:par>
                                <p:cTn id="11" presetID="42" presetClass="path" presetSubtype="0" accel="50000" decel="50000" fill="hold" grpId="0" nodeType="withEffect">
                                  <p:stCondLst>
                                    <p:cond delay="0"/>
                                  </p:stCondLst>
                                  <p:childTnLst>
                                    <p:animMotion origin="layout" path="M 1.11022E-16 -3.33333E-6 L 0.14063 0.23797 " pathEditMode="relative" rAng="0" ptsTypes="AA">
                                      <p:cBhvr>
                                        <p:cTn id="12" dur="3000" fill="hold"/>
                                        <p:tgtEl>
                                          <p:spTgt spid="9"/>
                                        </p:tgtEl>
                                        <p:attrNameLst>
                                          <p:attrName>ppt_x</p:attrName>
                                          <p:attrName>ppt_y</p:attrName>
                                        </p:attrNameLst>
                                      </p:cBhvr>
                                      <p:rCtr x="7031" y="11898"/>
                                    </p:animMotion>
                                  </p:childTnLst>
                                </p:cTn>
                              </p:par>
                              <p:par>
                                <p:cTn id="13" presetID="42" presetClass="path" presetSubtype="0" accel="50000" decel="50000" fill="hold" grpId="0" nodeType="withEffect">
                                  <p:stCondLst>
                                    <p:cond delay="0"/>
                                  </p:stCondLst>
                                  <p:childTnLst>
                                    <p:animMotion origin="layout" path="M 1.11022E-16 3.33333E-6 L 0.14063 0.23796 " pathEditMode="relative" rAng="0" ptsTypes="AA">
                                      <p:cBhvr>
                                        <p:cTn id="14" dur="3000" fill="hold"/>
                                        <p:tgtEl>
                                          <p:spTgt spid="10"/>
                                        </p:tgtEl>
                                        <p:attrNameLst>
                                          <p:attrName>ppt_x</p:attrName>
                                          <p:attrName>ppt_y</p:attrName>
                                        </p:attrNameLst>
                                      </p:cBhvr>
                                      <p:rCtr x="7031" y="11898"/>
                                    </p:animMotion>
                                  </p:childTnLst>
                                </p:cTn>
                              </p:par>
                              <p:par>
                                <p:cTn id="15" presetID="63" presetClass="path" presetSubtype="0" accel="50000" decel="50000" fill="hold" grpId="0" nodeType="withEffect">
                                  <p:stCondLst>
                                    <p:cond delay="0"/>
                                  </p:stCondLst>
                                  <p:childTnLst>
                                    <p:animMotion origin="layout" path="M -2.08333E-7 0 L 0.1405 -0.175 " pathEditMode="relative" rAng="0" ptsTypes="AA">
                                      <p:cBhvr>
                                        <p:cTn id="16" dur="3000" fill="hold"/>
                                        <p:tgtEl>
                                          <p:spTgt spid="11"/>
                                        </p:tgtEl>
                                        <p:attrNameLst>
                                          <p:attrName>ppt_x</p:attrName>
                                          <p:attrName>ppt_y</p:attrName>
                                        </p:attrNameLst>
                                      </p:cBhvr>
                                      <p:rCtr x="7018" y="-8750"/>
                                    </p:animMotion>
                                  </p:childTnLst>
                                </p:cTn>
                              </p:par>
                              <p:par>
                                <p:cTn id="17" presetID="42" presetClass="path" presetSubtype="0" accel="50000" decel="50000" fill="hold" grpId="0" nodeType="withEffect">
                                  <p:stCondLst>
                                    <p:cond delay="0"/>
                                  </p:stCondLst>
                                  <p:childTnLst>
                                    <p:animMotion origin="layout" path="M 1.11022E-16 -3.33333E-6 L 0.14063 0.23797 " pathEditMode="relative" rAng="0" ptsTypes="AA">
                                      <p:cBhvr>
                                        <p:cTn id="18" dur="3000" fill="hold"/>
                                        <p:tgtEl>
                                          <p:spTgt spid="12"/>
                                        </p:tgtEl>
                                        <p:attrNameLst>
                                          <p:attrName>ppt_x</p:attrName>
                                          <p:attrName>ppt_y</p:attrName>
                                        </p:attrNameLst>
                                      </p:cBhvr>
                                      <p:rCtr x="7031" y="11898"/>
                                    </p:animMotion>
                                  </p:childTnLst>
                                </p:cTn>
                              </p:par>
                              <p:par>
                                <p:cTn id="19" presetID="42" presetClass="path" presetSubtype="0" accel="50000" decel="50000" fill="hold" grpId="0" nodeType="withEffect">
                                  <p:stCondLst>
                                    <p:cond delay="0"/>
                                  </p:stCondLst>
                                  <p:childTnLst>
                                    <p:animMotion origin="layout" path="M 1.11022E-16 3.33333E-6 L 0.14063 -0.42871 " pathEditMode="relative" rAng="0" ptsTypes="AA">
                                      <p:cBhvr>
                                        <p:cTn id="20" dur="3000" fill="hold"/>
                                        <p:tgtEl>
                                          <p:spTgt spid="13"/>
                                        </p:tgtEl>
                                        <p:attrNameLst>
                                          <p:attrName>ppt_x</p:attrName>
                                          <p:attrName>ppt_y</p:attrName>
                                        </p:attrNameLst>
                                      </p:cBhvr>
                                      <p:rCtr x="7031" y="-21435"/>
                                    </p:animMotion>
                                  </p:childTnLst>
                                </p:cTn>
                              </p:par>
                              <p:par>
                                <p:cTn id="21" presetID="42" presetClass="path" presetSubtype="0" accel="50000" decel="50000" fill="hold" grpId="0" nodeType="withEffect">
                                  <p:stCondLst>
                                    <p:cond delay="0"/>
                                  </p:stCondLst>
                                  <p:childTnLst>
                                    <p:animMotion origin="layout" path="M 1.11022E-16 0 L 0.14063 -0.26204 " pathEditMode="relative" rAng="0" ptsTypes="AA">
                                      <p:cBhvr>
                                        <p:cTn id="22" dur="3000" fill="hold"/>
                                        <p:tgtEl>
                                          <p:spTgt spid="14"/>
                                        </p:tgtEl>
                                        <p:attrNameLst>
                                          <p:attrName>ppt_x</p:attrName>
                                          <p:attrName>ppt_y</p:attrName>
                                        </p:attrNameLst>
                                      </p:cBhvr>
                                      <p:rCtr x="7031" y="-13102"/>
                                    </p:animMotion>
                                  </p:childTnLst>
                                </p:cTn>
                              </p:par>
                              <p:par>
                                <p:cTn id="23" presetID="42" presetClass="path" presetSubtype="0" accel="50000" decel="50000" fill="hold" grpId="0" nodeType="withEffect">
                                  <p:stCondLst>
                                    <p:cond delay="0"/>
                                  </p:stCondLst>
                                  <p:childTnLst>
                                    <p:animMotion origin="layout" path="M 1.11022E-16 -3.33333E-6 L 0.14063 -0.09537 " pathEditMode="relative" rAng="0" ptsTypes="AA">
                                      <p:cBhvr>
                                        <p:cTn id="24" dur="3000" fill="hold"/>
                                        <p:tgtEl>
                                          <p:spTgt spid="15"/>
                                        </p:tgtEl>
                                        <p:attrNameLst>
                                          <p:attrName>ppt_x</p:attrName>
                                          <p:attrName>ppt_y</p:attrName>
                                        </p:attrNameLst>
                                      </p:cBhvr>
                                      <p:rCtr x="703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32F7-629D-40C0-A0FE-A48491AE8DEB}"/>
              </a:ext>
            </a:extLst>
          </p:cNvPr>
          <p:cNvSpPr>
            <a:spLocks noGrp="1"/>
          </p:cNvSpPr>
          <p:nvPr>
            <p:ph type="title"/>
          </p:nvPr>
        </p:nvSpPr>
        <p:spPr/>
        <p:txBody>
          <a:bodyPr/>
          <a:lstStyle/>
          <a:p>
            <a:r>
              <a:rPr lang="en-US" dirty="0"/>
              <a:t>What is an algorithm?</a:t>
            </a:r>
          </a:p>
        </p:txBody>
      </p:sp>
      <p:sp>
        <p:nvSpPr>
          <p:cNvPr id="3" name="Content Placeholder 2">
            <a:extLst>
              <a:ext uri="{FF2B5EF4-FFF2-40B4-BE49-F238E27FC236}">
                <a16:creationId xmlns:a16="http://schemas.microsoft.com/office/drawing/2014/main" id="{B8152861-DD84-4EE5-B811-274C0894E068}"/>
              </a:ext>
            </a:extLst>
          </p:cNvPr>
          <p:cNvSpPr>
            <a:spLocks noGrp="1"/>
          </p:cNvSpPr>
          <p:nvPr>
            <p:ph idx="1"/>
          </p:nvPr>
        </p:nvSpPr>
        <p:spPr>
          <a:xfrm>
            <a:off x="6667500" y="1143000"/>
            <a:ext cx="5143500" cy="5257800"/>
          </a:xfrm>
        </p:spPr>
        <p:txBody>
          <a:bodyPr>
            <a:normAutofit/>
          </a:bodyPr>
          <a:lstStyle/>
          <a:p>
            <a:r>
              <a:rPr lang="en-US" dirty="0"/>
              <a:t>Algorithms are the </a:t>
            </a:r>
            <a:r>
              <a:rPr lang="en-US" i="1" dirty="0"/>
              <a:t>theory</a:t>
            </a:r>
            <a:r>
              <a:rPr lang="en-US" dirty="0"/>
              <a:t> behind problem solving</a:t>
            </a:r>
          </a:p>
          <a:p>
            <a:endParaRPr lang="en-US" sz="300" dirty="0"/>
          </a:p>
          <a:p>
            <a:r>
              <a:rPr lang="en-US" dirty="0"/>
              <a:t>Algorithms are not code</a:t>
            </a:r>
          </a:p>
          <a:p>
            <a:endParaRPr lang="en-US" sz="300" dirty="0"/>
          </a:p>
          <a:p>
            <a:r>
              <a:rPr lang="en-US" dirty="0"/>
              <a:t>Algorithms are not specific to any one language</a:t>
            </a:r>
          </a:p>
          <a:p>
            <a:endParaRPr lang="en-US" sz="400" dirty="0"/>
          </a:p>
          <a:p>
            <a:r>
              <a:rPr lang="en-US" dirty="0"/>
              <a:t>Algorithms rely on </a:t>
            </a:r>
            <a:r>
              <a:rPr lang="en-US" b="1" dirty="0"/>
              <a:t>data structures</a:t>
            </a:r>
            <a:r>
              <a:rPr lang="en-US" dirty="0"/>
              <a:t>, such as:</a:t>
            </a:r>
          </a:p>
          <a:p>
            <a:pPr lvl="1"/>
            <a:r>
              <a:rPr lang="en-US" sz="2800" dirty="0"/>
              <a:t>Lists</a:t>
            </a:r>
          </a:p>
          <a:p>
            <a:pPr lvl="1"/>
            <a:r>
              <a:rPr lang="en-US" sz="2800" dirty="0"/>
              <a:t>Dictionaries</a:t>
            </a:r>
          </a:p>
        </p:txBody>
      </p:sp>
      <p:pic>
        <p:nvPicPr>
          <p:cNvPr id="7" name="Picture 6">
            <a:extLst>
              <a:ext uri="{FF2B5EF4-FFF2-40B4-BE49-F238E27FC236}">
                <a16:creationId xmlns:a16="http://schemas.microsoft.com/office/drawing/2014/main" id="{0C931D2D-F26B-4EB8-BAFE-2F4B32D1BEDB}"/>
              </a:ext>
            </a:extLst>
          </p:cNvPr>
          <p:cNvPicPr>
            <a:picLocks noChangeAspect="1"/>
          </p:cNvPicPr>
          <p:nvPr/>
        </p:nvPicPr>
        <p:blipFill>
          <a:blip r:embed="rId3"/>
          <a:stretch>
            <a:fillRect/>
          </a:stretch>
        </p:blipFill>
        <p:spPr>
          <a:xfrm>
            <a:off x="381000" y="1042606"/>
            <a:ext cx="5896798" cy="5458587"/>
          </a:xfrm>
          <a:prstGeom prst="rect">
            <a:avLst/>
          </a:prstGeom>
        </p:spPr>
      </p:pic>
    </p:spTree>
    <p:extLst>
      <p:ext uri="{BB962C8B-B14F-4D97-AF65-F5344CB8AC3E}">
        <p14:creationId xmlns:p14="http://schemas.microsoft.com/office/powerpoint/2010/main" val="3125489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anim calcmode="lin" valueType="num">
                                      <p:cBhvr>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anim calcmode="lin" valueType="num">
                                      <p:cBhvr>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anim calcmode="lin" valueType="num">
                                      <p:cBhvr>
                                        <p:cTn id="4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TotalTime>
  <Words>1916</Words>
  <Application>Microsoft Office PowerPoint</Application>
  <PresentationFormat>Widescreen</PresentationFormat>
  <Paragraphs>281</Paragraphs>
  <Slides>19</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Consolas</vt:lpstr>
      <vt:lpstr>Courier New</vt:lpstr>
      <vt:lpstr>Times New Roman</vt:lpstr>
      <vt:lpstr>Wingdings</vt:lpstr>
      <vt:lpstr>Hyland 2019</vt:lpstr>
      <vt:lpstr>Collections</vt:lpstr>
      <vt:lpstr>What are some things you might collect?</vt:lpstr>
      <vt:lpstr>Collections in Python</vt:lpstr>
      <vt:lpstr>Lists – Creating, Adding, Accessing</vt:lpstr>
      <vt:lpstr>For Loop in python – a for each</vt:lpstr>
      <vt:lpstr>Dictionaries – a lot like objects</vt:lpstr>
      <vt:lpstr>Dictionary example – A Pokemon</vt:lpstr>
      <vt:lpstr>PowerPoint Presentation</vt:lpstr>
      <vt:lpstr>What is an algorithm?</vt:lpstr>
      <vt:lpstr>List Sorting Algorithms</vt:lpstr>
      <vt:lpstr>Selection Sort – a doable implementation</vt:lpstr>
      <vt:lpstr>Quicksort – a quicker method</vt:lpstr>
      <vt:lpstr>Merge sort – divide and conquer</vt:lpstr>
      <vt:lpstr>Bubble Sort – a primitive algorithm</vt:lpstr>
      <vt:lpstr>Rabbit hole: Dumb sorting</vt:lpstr>
      <vt:lpstr>Bogosort / permutation sort / stupid sort …</vt:lpstr>
      <vt:lpstr>Sleep sort</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159</cp:revision>
  <dcterms:created xsi:type="dcterms:W3CDTF">2019-03-11T04:04:09Z</dcterms:created>
  <dcterms:modified xsi:type="dcterms:W3CDTF">2021-01-14T17:17:05Z</dcterms:modified>
</cp:coreProperties>
</file>